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4"/>
    <p:sldMasterId id="2147483683" r:id="rId5"/>
    <p:sldMasterId id="2147483703" r:id="rId6"/>
  </p:sldMasterIdLst>
  <p:notesMasterIdLst>
    <p:notesMasterId r:id="rId29"/>
  </p:notesMasterIdLst>
  <p:sldIdLst>
    <p:sldId id="4292" r:id="rId7"/>
    <p:sldId id="314" r:id="rId8"/>
    <p:sldId id="4291" r:id="rId9"/>
    <p:sldId id="338" r:id="rId10"/>
    <p:sldId id="4295" r:id="rId11"/>
    <p:sldId id="4296" r:id="rId12"/>
    <p:sldId id="4305" r:id="rId13"/>
    <p:sldId id="3979" r:id="rId14"/>
    <p:sldId id="4297" r:id="rId15"/>
    <p:sldId id="4281" r:id="rId16"/>
    <p:sldId id="4282" r:id="rId17"/>
    <p:sldId id="4306" r:id="rId18"/>
    <p:sldId id="4298" r:id="rId19"/>
    <p:sldId id="3980" r:id="rId20"/>
    <p:sldId id="4300" r:id="rId21"/>
    <p:sldId id="4303" r:id="rId22"/>
    <p:sldId id="4304" r:id="rId23"/>
    <p:sldId id="4302" r:id="rId24"/>
    <p:sldId id="4307" r:id="rId25"/>
    <p:sldId id="4289" r:id="rId26"/>
    <p:sldId id="316" r:id="rId27"/>
    <p:sldId id="3978" r:id="rId28"/>
  </p:sldIdLst>
  <p:sldSz cx="14630400" cy="8229600"/>
  <p:notesSz cx="6858000" cy="9144000"/>
  <p:defaultTextStyle>
    <a:defPPr marL="0" marR="0" indent="0" algn="l" defTabSz="54864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08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1pPr>
    <a:lvl2pPr marL="0" marR="0" indent="13716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2pPr>
    <a:lvl3pPr marL="0" marR="0" indent="27432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3pPr>
    <a:lvl4pPr marL="0" marR="0" indent="41148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4pPr>
    <a:lvl5pPr marL="0" marR="0" indent="54864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5pPr>
    <a:lvl6pPr marL="0" marR="0" indent="68580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6pPr>
    <a:lvl7pPr marL="0" marR="0" indent="82296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7pPr>
    <a:lvl8pPr marL="0" marR="0" indent="96012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8pPr>
    <a:lvl9pPr marL="0" marR="0" indent="1097280" algn="l" defTabSz="4953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2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sap SemiBold"/>
        <a:ea typeface="Asap SemiBold"/>
        <a:cs typeface="Asap SemiBold"/>
        <a:sym typeface="Asap Semi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2F7"/>
    <a:srgbClr val="CE2227"/>
    <a:srgbClr val="B5FF50"/>
    <a:srgbClr val="FFD400"/>
    <a:srgbClr val="D68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4"/>
    <p:restoredTop sz="84795"/>
  </p:normalViewPr>
  <p:slideViewPr>
    <p:cSldViewPr snapToGrid="0" snapToObjects="1">
      <p:cViewPr varScale="1">
        <p:scale>
          <a:sx n="86" d="100"/>
          <a:sy n="86" d="100"/>
        </p:scale>
        <p:origin x="16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1pPr>
    <a:lvl2pPr indent="13716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2pPr>
    <a:lvl3pPr indent="27432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3pPr>
    <a:lvl4pPr indent="41148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4pPr>
    <a:lvl5pPr indent="54864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5pPr>
    <a:lvl6pPr indent="68580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6pPr>
    <a:lvl7pPr indent="82296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7pPr>
    <a:lvl8pPr indent="96012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8pPr>
    <a:lvl9pPr indent="1097280" defTabSz="274320" latinLnBrk="0">
      <a:lnSpc>
        <a:spcPct val="117999"/>
      </a:lnSpc>
      <a:defRPr sz="132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seconds</a:t>
            </a:r>
          </a:p>
        </p:txBody>
      </p:sp>
    </p:spTree>
    <p:extLst>
      <p:ext uri="{BB962C8B-B14F-4D97-AF65-F5344CB8AC3E}">
        <p14:creationId xmlns:p14="http://schemas.microsoft.com/office/powerpoint/2010/main" val="1837956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seconds</a:t>
            </a:r>
          </a:p>
        </p:txBody>
      </p:sp>
    </p:spTree>
    <p:extLst>
      <p:ext uri="{BB962C8B-B14F-4D97-AF65-F5344CB8AC3E}">
        <p14:creationId xmlns:p14="http://schemas.microsoft.com/office/powerpoint/2010/main" val="2140780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547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23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54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86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180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125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524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07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6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seconds</a:t>
            </a:r>
          </a:p>
        </p:txBody>
      </p:sp>
    </p:spTree>
    <p:extLst>
      <p:ext uri="{BB962C8B-B14F-4D97-AF65-F5344CB8AC3E}">
        <p14:creationId xmlns:p14="http://schemas.microsoft.com/office/powerpoint/2010/main" val="1147298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0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144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361022-34D9-FF48-A404-89F69A0E4C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536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38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 seconds</a:t>
            </a:r>
          </a:p>
        </p:txBody>
      </p:sp>
    </p:spTree>
    <p:extLst>
      <p:ext uri="{BB962C8B-B14F-4D97-AF65-F5344CB8AC3E}">
        <p14:creationId xmlns:p14="http://schemas.microsoft.com/office/powerpoint/2010/main" val="2656519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6269092" y="1316126"/>
            <a:ext cx="7803816" cy="6913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6020174" y="6749340"/>
            <a:ext cx="629920" cy="629920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11857871" y="1171956"/>
            <a:ext cx="1604129" cy="1441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6527" y="1950730"/>
            <a:ext cx="9642410" cy="3266597"/>
          </a:xfrm>
        </p:spPr>
        <p:txBody>
          <a:bodyPr anchor="b"/>
          <a:lstStyle>
            <a:lvl1pPr algn="l">
              <a:defRPr sz="9600" spc="-1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6527" y="5360214"/>
            <a:ext cx="9642410" cy="1059485"/>
          </a:xfrm>
        </p:spPr>
        <p:txBody>
          <a:bodyPr/>
          <a:lstStyle>
            <a:lvl1pPr marL="0" indent="0" algn="l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6526" y="6850497"/>
            <a:ext cx="4659412" cy="438150"/>
          </a:xfrm>
        </p:spPr>
        <p:txBody>
          <a:bodyPr/>
          <a:lstStyle>
            <a:lvl1pPr>
              <a:defRPr sz="1680"/>
            </a:lvl1pPr>
          </a:lstStyle>
          <a:p>
            <a:fld id="{73C3BD54-29B9-3D42-B178-776ED395AA85}" type="datetimeFigureOut">
              <a:rPr lang="en-US" smtClean="0"/>
              <a:pPr/>
              <a:t>2/25/25</a:t>
            </a:fld>
            <a:endParaRPr lang="en-US" sz="168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2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8504603" y="1316126"/>
            <a:ext cx="5582671" cy="6913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7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226800" y="1445666"/>
            <a:ext cx="2224032" cy="56119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68401" y="1445666"/>
            <a:ext cx="9928856" cy="56363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11857871" y="1171956"/>
            <a:ext cx="1604129" cy="1441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316126"/>
            <a:ext cx="316278" cy="6913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69898" y="6742684"/>
            <a:ext cx="629920" cy="629920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</p:spTree>
    <p:extLst>
      <p:ext uri="{BB962C8B-B14F-4D97-AF65-F5344CB8AC3E}">
        <p14:creationId xmlns:p14="http://schemas.microsoft.com/office/powerpoint/2010/main" val="1799198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ne column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6484C2BD-24ED-45A0-81D7-5E2A0324D7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2128" y="7404338"/>
            <a:ext cx="9092636" cy="482941"/>
          </a:xfrm>
        </p:spPr>
        <p:txBody>
          <a:bodyPr anchor="b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960">
                <a:latin typeface="Arial" panose="020B0604020202020204" pitchFamily="34" charset="0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960">
                <a:latin typeface="Arial" panose="00000400000000000000" pitchFamily="2" charset="0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buNone/>
              <a:defRPr sz="960">
                <a:latin typeface="Arial" panose="00000400000000000000" pitchFamily="2" charset="0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buNone/>
              <a:defRPr sz="960">
                <a:latin typeface="Arial" panose="00000400000000000000" pitchFamily="2" charset="0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buNone/>
              <a:defRPr sz="960">
                <a:latin typeface="Arial" panose="00000400000000000000" pitchFamily="2" charset="0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buNone/>
              <a:defRPr sz="960">
                <a:latin typeface="Arial" panose="00000400000000000000" pitchFamily="2" charset="0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buNone/>
              <a:defRPr sz="960">
                <a:latin typeface="Arial" panose="00000400000000000000" pitchFamily="2" charset="0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buNone/>
              <a:defRPr sz="960">
                <a:latin typeface="Arial" panose="00000400000000000000" pitchFamily="2" charset="0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buNone/>
              <a:defRPr sz="960">
                <a:latin typeface="Arial" panose="00000400000000000000" pitchFamily="2" charset="0"/>
              </a:defRPr>
            </a:lvl9pPr>
          </a:lstStyle>
          <a:p>
            <a:pPr lvl="0"/>
            <a:r>
              <a:rPr lang="en-CA" sz="960" noProof="0">
                <a:latin typeface="Arial" panose="020B0303040401060103" pitchFamily="34" charset="0"/>
                <a:cs typeface="Arial" panose="020B0604020202020204" pitchFamily="34" charset="0"/>
              </a:rPr>
              <a:t>Source text should be Arial, size 8.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41A91C-8450-4F8B-8FBF-3E634ED3081E}"/>
              </a:ext>
            </a:extLst>
          </p:cNvPr>
          <p:cNvSpPr/>
          <p:nvPr userDrawn="1"/>
        </p:nvSpPr>
        <p:spPr bwMode="hidden">
          <a:xfrm>
            <a:off x="1" y="43"/>
            <a:ext cx="3745302" cy="8229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16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9757" y="556613"/>
            <a:ext cx="2911153" cy="4081770"/>
          </a:xfrm>
        </p:spPr>
        <p:txBody>
          <a:bodyPr anchor="t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defRPr sz="3840" baseline="0">
                <a:solidFill>
                  <a:schemeClr val="bg1"/>
                </a:solidFill>
              </a:defRPr>
            </a:lvl1pPr>
          </a:lstStyle>
          <a:p>
            <a:r>
              <a:rPr lang="en-CA" noProof="0"/>
              <a:t>Title </a:t>
            </a:r>
            <a:br>
              <a:rPr lang="en-CA" noProof="0"/>
            </a:br>
            <a:r>
              <a:rPr lang="en-CA" noProof="0"/>
              <a:t>of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092744" y="8412478"/>
            <a:ext cx="537656" cy="54864"/>
          </a:xfrm>
        </p:spPr>
        <p:txBody>
          <a:bodyPr/>
          <a:lstStyle/>
          <a:p>
            <a:fld id="{FF132DD1-ED70-4BDF-9A73-CA79C3A1B7D9}" type="datetime4">
              <a:rPr lang="en-CA" smtClean="0"/>
              <a:t>February 25, 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743572" y="7679140"/>
            <a:ext cx="339952" cy="210833"/>
          </a:xfrm>
        </p:spPr>
        <p:txBody>
          <a:bodyPr/>
          <a:lstStyle/>
          <a:p>
            <a:fld id="{BB333B34-C87C-402E-ABB0-13B7C9DEBBC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0593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F21DB-2783-A34F-9C65-FD970A00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5451A4-A64F-BC4A-BEBD-F8F41D1224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3850112" y="7641823"/>
            <a:ext cx="780288" cy="438150"/>
          </a:xfrm>
        </p:spPr>
        <p:txBody>
          <a:bodyPr/>
          <a:lstStyle/>
          <a:p>
            <a:fld id="{62F1EC35-9A6A-E64F-B2B6-8290A0369E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2562891-22CC-244E-85AA-B12E5A08208E}"/>
              </a:ext>
            </a:extLst>
          </p:cNvPr>
          <p:cNvSpPr txBox="1">
            <a:spLocks/>
          </p:cNvSpPr>
          <p:nvPr userDrawn="1"/>
        </p:nvSpPr>
        <p:spPr>
          <a:xfrm>
            <a:off x="10332720" y="7641825"/>
            <a:ext cx="3517392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40"/>
              <a:t>Ipseity Branding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DE7C349-C6DF-1049-B628-CDD7CFF2CD48}"/>
              </a:ext>
            </a:extLst>
          </p:cNvPr>
          <p:cNvSpPr txBox="1">
            <a:spLocks/>
          </p:cNvSpPr>
          <p:nvPr userDrawn="1"/>
        </p:nvSpPr>
        <p:spPr>
          <a:xfrm>
            <a:off x="13850112" y="7641823"/>
            <a:ext cx="780288" cy="4381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F1EC35-9A6A-E64F-B2B6-8290A0369EF3}" type="slidenum">
              <a:rPr lang="en-US" sz="1200" smtClean="0"/>
              <a:pPr/>
              <a:t>‹#›</a:t>
            </a:fld>
            <a:endParaRPr lang="en-US" sz="120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AEEA454-4747-0045-9C51-9C5FDA360309}"/>
              </a:ext>
            </a:extLst>
          </p:cNvPr>
          <p:cNvSpPr txBox="1">
            <a:spLocks/>
          </p:cNvSpPr>
          <p:nvPr userDrawn="1"/>
        </p:nvSpPr>
        <p:spPr>
          <a:xfrm>
            <a:off x="10332720" y="7641821"/>
            <a:ext cx="3517392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40"/>
              <a:t>Ipseity Branding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6F8CEC-2783-4146-914B-139CB224D2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05841" y="2139945"/>
            <a:ext cx="12618719" cy="4647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chemeClr val="accent1"/>
              </a:buClr>
              <a:buFont typeface="Arial" panose="020B0604020202020204" pitchFamily="34" charset="0"/>
              <a:buChar char="•"/>
              <a:defRPr sz="3840" b="0" i="0">
                <a:latin typeface="Corbel" panose="020B0503020204020204" pitchFamily="34" charset="0"/>
              </a:defRPr>
            </a:lvl1pPr>
            <a:lvl2pPr>
              <a:buClr>
                <a:schemeClr val="accent1"/>
              </a:buClr>
              <a:buFont typeface="Arial" panose="020B0604020202020204" pitchFamily="34" charset="0"/>
              <a:buChar char="•"/>
              <a:defRPr sz="3360" b="0" i="0">
                <a:latin typeface="Corbel" panose="020B0503020204020204" pitchFamily="34" charset="0"/>
              </a:defRPr>
            </a:lvl2pPr>
            <a:lvl3pPr>
              <a:buClr>
                <a:schemeClr val="accent1"/>
              </a:buClr>
              <a:buFont typeface="Arial" panose="020B0604020202020204" pitchFamily="34" charset="0"/>
              <a:buChar char="•"/>
              <a:defRPr sz="2880" b="0" i="0">
                <a:latin typeface="Corbel" panose="020B0503020204020204" pitchFamily="34" charset="0"/>
              </a:defRPr>
            </a:lvl3pPr>
            <a:lvl4pPr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>
                <a:latin typeface="Corbel" panose="020B0503020204020204" pitchFamily="34" charset="0"/>
              </a:defRPr>
            </a:lvl4pPr>
            <a:lvl5pPr>
              <a:buClr>
                <a:schemeClr val="accent1"/>
              </a:buClr>
              <a:buFont typeface="Arial" panose="020B0604020202020204" pitchFamily="34" charset="0"/>
              <a:buChar char="•"/>
              <a:defRPr b="0" i="0">
                <a:latin typeface="Corbel" panose="020B0503020204020204" pitchFamily="34" charset="0"/>
              </a:defRPr>
            </a:lvl5pPr>
            <a:lvl6pPr>
              <a:buClr>
                <a:schemeClr val="accent1"/>
              </a:buClr>
              <a:buFont typeface="Arial" panose="020B0604020202020204" pitchFamily="34" charset="0"/>
              <a:buChar char="•"/>
              <a:defRPr sz="1920"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898266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284E8-7FB5-4841-98C6-1A8F83F53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D84E3-1DE8-4F33-A884-614083C34056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6E8AB-4F18-46F8-8033-59F187ADC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AAA37-F541-43E2-8349-1A03A752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078B4-09E3-4E92-BBC9-74AC7508B2E8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Chart, icon, pie chart&#10;&#10;Description automatically generated">
            <a:extLst>
              <a:ext uri="{FF2B5EF4-FFF2-40B4-BE49-F238E27FC236}">
                <a16:creationId xmlns:a16="http://schemas.microsoft.com/office/drawing/2014/main" id="{B8835A1C-286F-D808-45A3-806E519BA5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579" y="87781"/>
            <a:ext cx="579094" cy="5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67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488D7C78-60DE-F149-8354-104FAEBB00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2720340"/>
            <a:ext cx="12496800" cy="191087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 Black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33D8FF27-A2E4-6345-BB51-FCA368E526BC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66800" y="4631211"/>
            <a:ext cx="12496800" cy="278891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0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3105396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C9E1EC0-04E1-4608-87AC-B518E68DD4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680960" cy="8229600"/>
          </a:xfrm>
          <a:custGeom>
            <a:avLst/>
            <a:gdLst>
              <a:gd name="connsiteX0" fmla="*/ 0 w 5508104"/>
              <a:gd name="connsiteY0" fmla="*/ 0 h 5143500"/>
              <a:gd name="connsiteX1" fmla="*/ 5508104 w 5508104"/>
              <a:gd name="connsiteY1" fmla="*/ 0 h 5143500"/>
              <a:gd name="connsiteX2" fmla="*/ 5508104 w 5508104"/>
              <a:gd name="connsiteY2" fmla="*/ 5143500 h 5143500"/>
              <a:gd name="connsiteX3" fmla="*/ 0 w 5508104"/>
              <a:gd name="connsiteY3" fmla="*/ 5143500 h 5143500"/>
              <a:gd name="connsiteX4" fmla="*/ 0 w 5508104"/>
              <a:gd name="connsiteY4" fmla="*/ 0 h 5143500"/>
              <a:gd name="connsiteX0" fmla="*/ 0 w 5508104"/>
              <a:gd name="connsiteY0" fmla="*/ 0 h 5143500"/>
              <a:gd name="connsiteX1" fmla="*/ 3984104 w 5508104"/>
              <a:gd name="connsiteY1" fmla="*/ 0 h 5143500"/>
              <a:gd name="connsiteX2" fmla="*/ 5508104 w 5508104"/>
              <a:gd name="connsiteY2" fmla="*/ 5143500 h 5143500"/>
              <a:gd name="connsiteX3" fmla="*/ 0 w 5508104"/>
              <a:gd name="connsiteY3" fmla="*/ 5143500 h 5143500"/>
              <a:gd name="connsiteX4" fmla="*/ 0 w 550810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8104" h="5143500">
                <a:moveTo>
                  <a:pt x="0" y="0"/>
                </a:moveTo>
                <a:lnTo>
                  <a:pt x="3984104" y="0"/>
                </a:lnTo>
                <a:lnTo>
                  <a:pt x="550810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5CF9F3-015B-42C8-9CF8-D50E35325D55}"/>
              </a:ext>
            </a:extLst>
          </p:cNvPr>
          <p:cNvSpPr/>
          <p:nvPr userDrawn="1"/>
        </p:nvSpPr>
        <p:spPr>
          <a:xfrm>
            <a:off x="5855110" y="1216734"/>
            <a:ext cx="8775290" cy="2638986"/>
          </a:xfrm>
          <a:custGeom>
            <a:avLst/>
            <a:gdLst/>
            <a:ahLst/>
            <a:cxnLst/>
            <a:rect l="l" t="t" r="r" b="b"/>
            <a:pathLst>
              <a:path w="5416352" h="1080120">
                <a:moveTo>
                  <a:pt x="0" y="0"/>
                </a:moveTo>
                <a:lnTo>
                  <a:pt x="5416352" y="0"/>
                </a:lnTo>
                <a:lnTo>
                  <a:pt x="5416352" y="1080120"/>
                </a:lnTo>
                <a:lnTo>
                  <a:pt x="304800" y="108012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4420AEA-46F3-4D27-8721-8B5E0D5FE1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7556" y="1398337"/>
            <a:ext cx="7832845" cy="85305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2B99D84-E4AA-4175-87A7-AEDE6CD919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5670" y="2312411"/>
            <a:ext cx="7844476" cy="345638"/>
          </a:xfrm>
          <a:prstGeom prst="rect">
            <a:avLst/>
          </a:prstGeom>
        </p:spPr>
        <p:txBody>
          <a:bodyPr lIns="144000" anchor="ctr"/>
          <a:lstStyle>
            <a:lvl1pPr marL="0" indent="0" algn="l">
              <a:buNone/>
              <a:defRPr sz="1680" baseline="0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This text can be 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0225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o Page #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09940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236" y="407412"/>
            <a:ext cx="13887836" cy="8690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48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89602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62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0557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3959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236" y="407412"/>
            <a:ext cx="13887836" cy="8690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48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7">
            <a:extLst>
              <a:ext uri="{FF2B5EF4-FFF2-40B4-BE49-F238E27FC236}">
                <a16:creationId xmlns:a16="http://schemas.microsoft.com/office/drawing/2014/main" id="{3448B0BC-16FA-4F12-B26B-866DD38F4C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84403" y="2609308"/>
            <a:ext cx="1641600" cy="16416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4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5" name="Picture Placeholder 27">
            <a:extLst>
              <a:ext uri="{FF2B5EF4-FFF2-40B4-BE49-F238E27FC236}">
                <a16:creationId xmlns:a16="http://schemas.microsoft.com/office/drawing/2014/main" id="{C34DD057-3936-405E-B034-294844B75A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484403" y="5232349"/>
            <a:ext cx="1641600" cy="16416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4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6" name="Picture Placeholder 27">
            <a:extLst>
              <a:ext uri="{FF2B5EF4-FFF2-40B4-BE49-F238E27FC236}">
                <a16:creationId xmlns:a16="http://schemas.microsoft.com/office/drawing/2014/main" id="{5062EFAB-48E7-481E-9956-6F2717526CF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515908" y="2609308"/>
            <a:ext cx="1641600" cy="16416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44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noProof="0" dirty="0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F003D129-D482-4D9F-989A-8ADB6B1F7B0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15908" y="5232349"/>
            <a:ext cx="1641600" cy="16416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4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  <p:sp>
        <p:nvSpPr>
          <p:cNvPr id="8" name="Picture Placeholder 27">
            <a:extLst>
              <a:ext uri="{FF2B5EF4-FFF2-40B4-BE49-F238E27FC236}">
                <a16:creationId xmlns:a16="http://schemas.microsoft.com/office/drawing/2014/main" id="{76F7740B-961C-472E-B15E-952CD93376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18220" y="3435376"/>
            <a:ext cx="2592000" cy="259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alpha val="68000"/>
              </a:schemeClr>
            </a:solidFill>
          </a:ln>
          <a:effectLst/>
        </p:spPr>
        <p:txBody>
          <a:bodyPr rtlCol="0" anchor="ctr">
            <a:normAutofit/>
          </a:bodyPr>
          <a:lstStyle>
            <a:lvl1pPr marL="0" indent="0" algn="ctr">
              <a:buFontTx/>
              <a:buNone/>
              <a:defRPr sz="14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altLang="ko-KR" noProof="0" dirty="0"/>
              <a:t>Place Your Picture Here</a:t>
            </a:r>
            <a:endParaRPr lang="en-JM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8316288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3">
            <a:extLst>
              <a:ext uri="{FF2B5EF4-FFF2-40B4-BE49-F238E27FC236}">
                <a16:creationId xmlns:a16="http://schemas.microsoft.com/office/drawing/2014/main" id="{FC1FEBDB-0047-4482-BFD1-16DB27F6598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2" y="0"/>
            <a:ext cx="8181894" cy="8229600"/>
          </a:xfrm>
          <a:custGeom>
            <a:avLst/>
            <a:gdLst>
              <a:gd name="connsiteX0" fmla="*/ 0 w 6818245"/>
              <a:gd name="connsiteY0" fmla="*/ 0 h 6858000"/>
              <a:gd name="connsiteX1" fmla="*/ 1262271 w 6818245"/>
              <a:gd name="connsiteY1" fmla="*/ 0 h 6858000"/>
              <a:gd name="connsiteX2" fmla="*/ 1262271 w 6818245"/>
              <a:gd name="connsiteY2" fmla="*/ 1 h 6858000"/>
              <a:gd name="connsiteX3" fmla="*/ 5519930 w 6818245"/>
              <a:gd name="connsiteY3" fmla="*/ 1 h 6858000"/>
              <a:gd name="connsiteX4" fmla="*/ 5734879 w 6818245"/>
              <a:gd name="connsiteY4" fmla="*/ 214950 h 6858000"/>
              <a:gd name="connsiteX5" fmla="*/ 5563250 w 6818245"/>
              <a:gd name="connsiteY5" fmla="*/ 425532 h 6858000"/>
              <a:gd name="connsiteX6" fmla="*/ 5533401 w 6818245"/>
              <a:gd name="connsiteY6" fmla="*/ 428541 h 6858000"/>
              <a:gd name="connsiteX7" fmla="*/ 6036765 w 6818245"/>
              <a:gd name="connsiteY7" fmla="*/ 428541 h 6858000"/>
              <a:gd name="connsiteX8" fmla="*/ 6251714 w 6818245"/>
              <a:gd name="connsiteY8" fmla="*/ 643490 h 6858000"/>
              <a:gd name="connsiteX9" fmla="*/ 6080085 w 6818245"/>
              <a:gd name="connsiteY9" fmla="*/ 854072 h 6858000"/>
              <a:gd name="connsiteX10" fmla="*/ 6050237 w 6818245"/>
              <a:gd name="connsiteY10" fmla="*/ 857081 h 6858000"/>
              <a:gd name="connsiteX11" fmla="*/ 6603296 w 6818245"/>
              <a:gd name="connsiteY11" fmla="*/ 857081 h 6858000"/>
              <a:gd name="connsiteX12" fmla="*/ 6818245 w 6818245"/>
              <a:gd name="connsiteY12" fmla="*/ 1072030 h 6858000"/>
              <a:gd name="connsiteX13" fmla="*/ 6603296 w 6818245"/>
              <a:gd name="connsiteY13" fmla="*/ 1286979 h 6858000"/>
              <a:gd name="connsiteX14" fmla="*/ 5692426 w 6818245"/>
              <a:gd name="connsiteY14" fmla="*/ 1286979 h 6858000"/>
              <a:gd name="connsiteX15" fmla="*/ 5722273 w 6818245"/>
              <a:gd name="connsiteY15" fmla="*/ 1289988 h 6858000"/>
              <a:gd name="connsiteX16" fmla="*/ 5893903 w 6818245"/>
              <a:gd name="connsiteY16" fmla="*/ 1500570 h 6858000"/>
              <a:gd name="connsiteX17" fmla="*/ 5678954 w 6818245"/>
              <a:gd name="connsiteY17" fmla="*/ 1715519 h 6858000"/>
              <a:gd name="connsiteX18" fmla="*/ 5503588 w 6818245"/>
              <a:gd name="connsiteY18" fmla="*/ 1715519 h 6858000"/>
              <a:gd name="connsiteX19" fmla="*/ 5533432 w 6818245"/>
              <a:gd name="connsiteY19" fmla="*/ 1718527 h 6858000"/>
              <a:gd name="connsiteX20" fmla="*/ 5705061 w 6818245"/>
              <a:gd name="connsiteY20" fmla="*/ 1929109 h 6858000"/>
              <a:gd name="connsiteX21" fmla="*/ 5533432 w 6818245"/>
              <a:gd name="connsiteY21" fmla="*/ 2139691 h 6858000"/>
              <a:gd name="connsiteX22" fmla="*/ 5503588 w 6818245"/>
              <a:gd name="connsiteY22" fmla="*/ 2142700 h 6858000"/>
              <a:gd name="connsiteX23" fmla="*/ 6156035 w 6818245"/>
              <a:gd name="connsiteY23" fmla="*/ 2142700 h 6858000"/>
              <a:gd name="connsiteX24" fmla="*/ 6370984 w 6818245"/>
              <a:gd name="connsiteY24" fmla="*/ 2357648 h 6858000"/>
              <a:gd name="connsiteX25" fmla="*/ 6156035 w 6818245"/>
              <a:gd name="connsiteY25" fmla="*/ 2572597 h 6858000"/>
              <a:gd name="connsiteX26" fmla="*/ 5990601 w 6818245"/>
              <a:gd name="connsiteY26" fmla="*/ 2572597 h 6858000"/>
              <a:gd name="connsiteX27" fmla="*/ 6020450 w 6818245"/>
              <a:gd name="connsiteY27" fmla="*/ 2575606 h 6858000"/>
              <a:gd name="connsiteX28" fmla="*/ 6192079 w 6818245"/>
              <a:gd name="connsiteY28" fmla="*/ 2786189 h 6858000"/>
              <a:gd name="connsiteX29" fmla="*/ 5977131 w 6818245"/>
              <a:gd name="connsiteY29" fmla="*/ 3001137 h 6858000"/>
              <a:gd name="connsiteX30" fmla="*/ 5404198 w 6818245"/>
              <a:gd name="connsiteY30" fmla="*/ 3001137 h 6858000"/>
              <a:gd name="connsiteX31" fmla="*/ 5434042 w 6818245"/>
              <a:gd name="connsiteY31" fmla="*/ 3004146 h 6858000"/>
              <a:gd name="connsiteX32" fmla="*/ 5605671 w 6818245"/>
              <a:gd name="connsiteY32" fmla="*/ 3214728 h 6858000"/>
              <a:gd name="connsiteX33" fmla="*/ 5390722 w 6818245"/>
              <a:gd name="connsiteY33" fmla="*/ 3429677 h 6858000"/>
              <a:gd name="connsiteX34" fmla="*/ 4758147 w 6818245"/>
              <a:gd name="connsiteY34" fmla="*/ 3429677 h 6858000"/>
              <a:gd name="connsiteX35" fmla="*/ 4787997 w 6818245"/>
              <a:gd name="connsiteY35" fmla="*/ 3432686 h 6858000"/>
              <a:gd name="connsiteX36" fmla="*/ 4959625 w 6818245"/>
              <a:gd name="connsiteY36" fmla="*/ 3643268 h 6858000"/>
              <a:gd name="connsiteX37" fmla="*/ 4787997 w 6818245"/>
              <a:gd name="connsiteY37" fmla="*/ 3853850 h 6858000"/>
              <a:gd name="connsiteX38" fmla="*/ 4758142 w 6818245"/>
              <a:gd name="connsiteY38" fmla="*/ 3856859 h 6858000"/>
              <a:gd name="connsiteX39" fmla="*/ 5788285 w 6818245"/>
              <a:gd name="connsiteY39" fmla="*/ 3856859 h 6858000"/>
              <a:gd name="connsiteX40" fmla="*/ 6003234 w 6818245"/>
              <a:gd name="connsiteY40" fmla="*/ 4071808 h 6858000"/>
              <a:gd name="connsiteX41" fmla="*/ 5788285 w 6818245"/>
              <a:gd name="connsiteY41" fmla="*/ 4286757 h 6858000"/>
              <a:gd name="connsiteX42" fmla="*/ 5344564 w 6818245"/>
              <a:gd name="connsiteY42" fmla="*/ 4286757 h 6858000"/>
              <a:gd name="connsiteX43" fmla="*/ 5374408 w 6818245"/>
              <a:gd name="connsiteY43" fmla="*/ 4289766 h 6858000"/>
              <a:gd name="connsiteX44" fmla="*/ 5546037 w 6818245"/>
              <a:gd name="connsiteY44" fmla="*/ 4500348 h 6858000"/>
              <a:gd name="connsiteX45" fmla="*/ 5374408 w 6818245"/>
              <a:gd name="connsiteY45" fmla="*/ 4710930 h 6858000"/>
              <a:gd name="connsiteX46" fmla="*/ 5344564 w 6818245"/>
              <a:gd name="connsiteY46" fmla="*/ 4713938 h 6858000"/>
              <a:gd name="connsiteX47" fmla="*/ 6096400 w 6818245"/>
              <a:gd name="connsiteY47" fmla="*/ 4713938 h 6858000"/>
              <a:gd name="connsiteX48" fmla="*/ 6311349 w 6818245"/>
              <a:gd name="connsiteY48" fmla="*/ 4928887 h 6858000"/>
              <a:gd name="connsiteX49" fmla="*/ 6096400 w 6818245"/>
              <a:gd name="connsiteY49" fmla="*/ 5143836 h 6858000"/>
              <a:gd name="connsiteX50" fmla="*/ 5950845 w 6818245"/>
              <a:gd name="connsiteY50" fmla="*/ 5143836 h 6858000"/>
              <a:gd name="connsiteX51" fmla="*/ 5980694 w 6818245"/>
              <a:gd name="connsiteY51" fmla="*/ 5146845 h 6858000"/>
              <a:gd name="connsiteX52" fmla="*/ 6152322 w 6818245"/>
              <a:gd name="connsiteY52" fmla="*/ 5357427 h 6858000"/>
              <a:gd name="connsiteX53" fmla="*/ 5937373 w 6818245"/>
              <a:gd name="connsiteY53" fmla="*/ 5572376 h 6858000"/>
              <a:gd name="connsiteX54" fmla="*/ 5762000 w 6818245"/>
              <a:gd name="connsiteY54" fmla="*/ 5572376 h 6858000"/>
              <a:gd name="connsiteX55" fmla="*/ 5791848 w 6818245"/>
              <a:gd name="connsiteY55" fmla="*/ 5575385 h 6858000"/>
              <a:gd name="connsiteX56" fmla="*/ 5963477 w 6818245"/>
              <a:gd name="connsiteY56" fmla="*/ 5785967 h 6858000"/>
              <a:gd name="connsiteX57" fmla="*/ 5748528 w 6818245"/>
              <a:gd name="connsiteY57" fmla="*/ 6000916 h 6858000"/>
              <a:gd name="connsiteX58" fmla="*/ 5225288 w 6818245"/>
              <a:gd name="connsiteY58" fmla="*/ 6000916 h 6858000"/>
              <a:gd name="connsiteX59" fmla="*/ 5255138 w 6818245"/>
              <a:gd name="connsiteY59" fmla="*/ 6003925 h 6858000"/>
              <a:gd name="connsiteX60" fmla="*/ 5426767 w 6818245"/>
              <a:gd name="connsiteY60" fmla="*/ 6214507 h 6858000"/>
              <a:gd name="connsiteX61" fmla="*/ 5255138 w 6818245"/>
              <a:gd name="connsiteY61" fmla="*/ 6425089 h 6858000"/>
              <a:gd name="connsiteX62" fmla="*/ 5225250 w 6818245"/>
              <a:gd name="connsiteY62" fmla="*/ 6428102 h 6858000"/>
              <a:gd name="connsiteX63" fmla="*/ 6255429 w 6818245"/>
              <a:gd name="connsiteY63" fmla="*/ 6428102 h 6858000"/>
              <a:gd name="connsiteX64" fmla="*/ 6470378 w 6818245"/>
              <a:gd name="connsiteY64" fmla="*/ 6643051 h 6858000"/>
              <a:gd name="connsiteX65" fmla="*/ 6255429 w 6818245"/>
              <a:gd name="connsiteY65" fmla="*/ 6858000 h 6858000"/>
              <a:gd name="connsiteX66" fmla="*/ 735500 w 6818245"/>
              <a:gd name="connsiteY66" fmla="*/ 6858000 h 6858000"/>
              <a:gd name="connsiteX67" fmla="*/ 735500 w 6818245"/>
              <a:gd name="connsiteY67" fmla="*/ 6857995 h 6858000"/>
              <a:gd name="connsiteX68" fmla="*/ 0 w 6818245"/>
              <a:gd name="connsiteY68" fmla="*/ 68579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818245" h="6858000">
                <a:moveTo>
                  <a:pt x="0" y="0"/>
                </a:moveTo>
                <a:lnTo>
                  <a:pt x="1262271" y="0"/>
                </a:lnTo>
                <a:lnTo>
                  <a:pt x="1262271" y="1"/>
                </a:lnTo>
                <a:lnTo>
                  <a:pt x="5519930" y="1"/>
                </a:lnTo>
                <a:cubicBezTo>
                  <a:pt x="5638643" y="1"/>
                  <a:pt x="5734879" y="96237"/>
                  <a:pt x="5734879" y="214950"/>
                </a:cubicBezTo>
                <a:cubicBezTo>
                  <a:pt x="5734879" y="318824"/>
                  <a:pt x="5661198" y="405489"/>
                  <a:pt x="5563250" y="425532"/>
                </a:cubicBezTo>
                <a:lnTo>
                  <a:pt x="5533401" y="428541"/>
                </a:lnTo>
                <a:lnTo>
                  <a:pt x="6036765" y="428541"/>
                </a:lnTo>
                <a:cubicBezTo>
                  <a:pt x="6155478" y="428541"/>
                  <a:pt x="6251714" y="524777"/>
                  <a:pt x="6251714" y="643490"/>
                </a:cubicBezTo>
                <a:cubicBezTo>
                  <a:pt x="6251714" y="747364"/>
                  <a:pt x="6178034" y="834029"/>
                  <a:pt x="6080085" y="854072"/>
                </a:cubicBezTo>
                <a:lnTo>
                  <a:pt x="6050237" y="857081"/>
                </a:lnTo>
                <a:lnTo>
                  <a:pt x="6603296" y="857081"/>
                </a:lnTo>
                <a:cubicBezTo>
                  <a:pt x="6722009" y="857081"/>
                  <a:pt x="6818245" y="953317"/>
                  <a:pt x="6818245" y="1072030"/>
                </a:cubicBezTo>
                <a:cubicBezTo>
                  <a:pt x="6818245" y="1190743"/>
                  <a:pt x="6722009" y="1286979"/>
                  <a:pt x="6603296" y="1286979"/>
                </a:cubicBezTo>
                <a:lnTo>
                  <a:pt x="5692426" y="1286979"/>
                </a:lnTo>
                <a:lnTo>
                  <a:pt x="5722273" y="1289988"/>
                </a:lnTo>
                <a:cubicBezTo>
                  <a:pt x="5820223" y="1310031"/>
                  <a:pt x="5893903" y="1396696"/>
                  <a:pt x="5893903" y="1500570"/>
                </a:cubicBezTo>
                <a:cubicBezTo>
                  <a:pt x="5893903" y="1619283"/>
                  <a:pt x="5797667" y="1715519"/>
                  <a:pt x="5678954" y="1715519"/>
                </a:cubicBezTo>
                <a:lnTo>
                  <a:pt x="5503588" y="1715519"/>
                </a:lnTo>
                <a:lnTo>
                  <a:pt x="5533432" y="1718527"/>
                </a:lnTo>
                <a:cubicBezTo>
                  <a:pt x="5631381" y="1738571"/>
                  <a:pt x="5705061" y="1825235"/>
                  <a:pt x="5705061" y="1929109"/>
                </a:cubicBezTo>
                <a:cubicBezTo>
                  <a:pt x="5705061" y="2032983"/>
                  <a:pt x="5631381" y="2119648"/>
                  <a:pt x="5533432" y="2139691"/>
                </a:cubicBezTo>
                <a:lnTo>
                  <a:pt x="5503588" y="2142700"/>
                </a:lnTo>
                <a:lnTo>
                  <a:pt x="6156035" y="2142700"/>
                </a:lnTo>
                <a:cubicBezTo>
                  <a:pt x="6274748" y="2142700"/>
                  <a:pt x="6370984" y="2238935"/>
                  <a:pt x="6370984" y="2357648"/>
                </a:cubicBezTo>
                <a:cubicBezTo>
                  <a:pt x="6370984" y="2476361"/>
                  <a:pt x="6274748" y="2572597"/>
                  <a:pt x="6156035" y="2572597"/>
                </a:cubicBezTo>
                <a:lnTo>
                  <a:pt x="5990601" y="2572597"/>
                </a:lnTo>
                <a:lnTo>
                  <a:pt x="6020450" y="2575606"/>
                </a:lnTo>
                <a:cubicBezTo>
                  <a:pt x="6118399" y="2595650"/>
                  <a:pt x="6192079" y="2682314"/>
                  <a:pt x="6192079" y="2786189"/>
                </a:cubicBezTo>
                <a:cubicBezTo>
                  <a:pt x="6192079" y="2904901"/>
                  <a:pt x="6095843" y="3001137"/>
                  <a:pt x="5977131" y="3001137"/>
                </a:cubicBezTo>
                <a:lnTo>
                  <a:pt x="5404198" y="3001137"/>
                </a:lnTo>
                <a:lnTo>
                  <a:pt x="5434042" y="3004146"/>
                </a:lnTo>
                <a:cubicBezTo>
                  <a:pt x="5531991" y="3024189"/>
                  <a:pt x="5605671" y="3110854"/>
                  <a:pt x="5605671" y="3214728"/>
                </a:cubicBezTo>
                <a:cubicBezTo>
                  <a:pt x="5605671" y="3333441"/>
                  <a:pt x="5509435" y="3429677"/>
                  <a:pt x="5390722" y="3429677"/>
                </a:cubicBezTo>
                <a:lnTo>
                  <a:pt x="4758147" y="3429677"/>
                </a:lnTo>
                <a:lnTo>
                  <a:pt x="4787997" y="3432686"/>
                </a:lnTo>
                <a:cubicBezTo>
                  <a:pt x="4885945" y="3452729"/>
                  <a:pt x="4959625" y="3539394"/>
                  <a:pt x="4959625" y="3643268"/>
                </a:cubicBezTo>
                <a:cubicBezTo>
                  <a:pt x="4959625" y="3747142"/>
                  <a:pt x="4885945" y="3833806"/>
                  <a:pt x="4787997" y="3853850"/>
                </a:cubicBezTo>
                <a:lnTo>
                  <a:pt x="4758142" y="3856859"/>
                </a:lnTo>
                <a:lnTo>
                  <a:pt x="5788285" y="3856859"/>
                </a:lnTo>
                <a:cubicBezTo>
                  <a:pt x="5906998" y="3856859"/>
                  <a:pt x="6003234" y="3953095"/>
                  <a:pt x="6003234" y="4071808"/>
                </a:cubicBezTo>
                <a:cubicBezTo>
                  <a:pt x="6003234" y="4190521"/>
                  <a:pt x="5906998" y="4286757"/>
                  <a:pt x="5788285" y="4286757"/>
                </a:cubicBezTo>
                <a:lnTo>
                  <a:pt x="5344564" y="4286757"/>
                </a:lnTo>
                <a:lnTo>
                  <a:pt x="5374408" y="4289766"/>
                </a:lnTo>
                <a:cubicBezTo>
                  <a:pt x="5472357" y="4309809"/>
                  <a:pt x="5546037" y="4396474"/>
                  <a:pt x="5546037" y="4500348"/>
                </a:cubicBezTo>
                <a:cubicBezTo>
                  <a:pt x="5546037" y="4604222"/>
                  <a:pt x="5472357" y="4690887"/>
                  <a:pt x="5374408" y="4710930"/>
                </a:cubicBezTo>
                <a:lnTo>
                  <a:pt x="5344564" y="4713938"/>
                </a:lnTo>
                <a:lnTo>
                  <a:pt x="6096400" y="4713938"/>
                </a:lnTo>
                <a:cubicBezTo>
                  <a:pt x="6215113" y="4713938"/>
                  <a:pt x="6311349" y="4810174"/>
                  <a:pt x="6311349" y="4928887"/>
                </a:cubicBezTo>
                <a:cubicBezTo>
                  <a:pt x="6311349" y="5047600"/>
                  <a:pt x="6215113" y="5143836"/>
                  <a:pt x="6096400" y="5143836"/>
                </a:cubicBezTo>
                <a:lnTo>
                  <a:pt x="5950845" y="5143836"/>
                </a:lnTo>
                <a:lnTo>
                  <a:pt x="5980694" y="5146845"/>
                </a:lnTo>
                <a:cubicBezTo>
                  <a:pt x="6078642" y="5166888"/>
                  <a:pt x="6152322" y="5253553"/>
                  <a:pt x="6152322" y="5357427"/>
                </a:cubicBezTo>
                <a:cubicBezTo>
                  <a:pt x="6152322" y="5476140"/>
                  <a:pt x="6056086" y="5572376"/>
                  <a:pt x="5937373" y="5572376"/>
                </a:cubicBezTo>
                <a:lnTo>
                  <a:pt x="5762000" y="5572376"/>
                </a:lnTo>
                <a:lnTo>
                  <a:pt x="5791848" y="5575385"/>
                </a:lnTo>
                <a:cubicBezTo>
                  <a:pt x="5889797" y="5595428"/>
                  <a:pt x="5963477" y="5682093"/>
                  <a:pt x="5963477" y="5785967"/>
                </a:cubicBezTo>
                <a:cubicBezTo>
                  <a:pt x="5963477" y="5904680"/>
                  <a:pt x="5867242" y="6000916"/>
                  <a:pt x="5748528" y="6000916"/>
                </a:cubicBezTo>
                <a:lnTo>
                  <a:pt x="5225288" y="6000916"/>
                </a:lnTo>
                <a:lnTo>
                  <a:pt x="5255138" y="6003925"/>
                </a:lnTo>
                <a:cubicBezTo>
                  <a:pt x="5353086" y="6023968"/>
                  <a:pt x="5426767" y="6110633"/>
                  <a:pt x="5426767" y="6214507"/>
                </a:cubicBezTo>
                <a:cubicBezTo>
                  <a:pt x="5426767" y="6318381"/>
                  <a:pt x="5353086" y="6405046"/>
                  <a:pt x="5255138" y="6425089"/>
                </a:cubicBezTo>
                <a:lnTo>
                  <a:pt x="5225250" y="6428102"/>
                </a:lnTo>
                <a:lnTo>
                  <a:pt x="6255429" y="6428102"/>
                </a:lnTo>
                <a:cubicBezTo>
                  <a:pt x="6374142" y="6428102"/>
                  <a:pt x="6470378" y="6524338"/>
                  <a:pt x="6470378" y="6643051"/>
                </a:cubicBezTo>
                <a:cubicBezTo>
                  <a:pt x="6470378" y="6761764"/>
                  <a:pt x="6374142" y="6858000"/>
                  <a:pt x="6255429" y="6858000"/>
                </a:cubicBezTo>
                <a:lnTo>
                  <a:pt x="735500" y="6858000"/>
                </a:lnTo>
                <a:lnTo>
                  <a:pt x="735500" y="6857995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4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548668" indent="0">
              <a:buNone/>
              <a:defRPr sz="3360"/>
            </a:lvl2pPr>
            <a:lvl3pPr marL="1097335" indent="0">
              <a:buNone/>
              <a:defRPr sz="2880"/>
            </a:lvl3pPr>
            <a:lvl4pPr marL="1646003" indent="0">
              <a:buNone/>
              <a:defRPr sz="2400"/>
            </a:lvl4pPr>
            <a:lvl5pPr marL="2194669" indent="0">
              <a:buNone/>
              <a:defRPr sz="2400"/>
            </a:lvl5pPr>
            <a:lvl6pPr marL="2743337" indent="0">
              <a:buNone/>
              <a:defRPr sz="2400"/>
            </a:lvl6pPr>
            <a:lvl7pPr marL="3292004" indent="0">
              <a:buNone/>
              <a:defRPr sz="2400"/>
            </a:lvl7pPr>
            <a:lvl8pPr marL="3840672" indent="0">
              <a:buNone/>
              <a:defRPr sz="2400"/>
            </a:lvl8pPr>
            <a:lvl9pPr marL="4389340" indent="0">
              <a:buNone/>
              <a:defRPr sz="24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6492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7010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4">
            <a:extLst>
              <a:ext uri="{FF2B5EF4-FFF2-40B4-BE49-F238E27FC236}">
                <a16:creationId xmlns:a16="http://schemas.microsoft.com/office/drawing/2014/main" id="{A2813159-4220-4CAE-8673-9D0052A27C5D}"/>
              </a:ext>
            </a:extLst>
          </p:cNvPr>
          <p:cNvGrpSpPr/>
          <p:nvPr userDrawn="1"/>
        </p:nvGrpSpPr>
        <p:grpSpPr>
          <a:xfrm>
            <a:off x="4895242" y="2456463"/>
            <a:ext cx="4839917" cy="3806677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78A0F0B-B914-44B8-9B3D-1E5819BC07D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304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35DBC24-49E9-4A23-8B2D-0BB4F76D65D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304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37287AE-5256-4395-BFE3-89FFF91DC325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304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EE03E38-67EC-474F-9D7D-4A0997D890A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304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6BBE0C-3B26-4CF9-9E80-25C14810F87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304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A8E186-E5A1-4DE8-AC47-2DA4A054FCF4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304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82860BC-DD31-4DFA-ABC8-86D005EA6B89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304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729BDBE-5F7B-443D-9DE6-4176108F93EE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304" dirty="0"/>
            </a:p>
          </p:txBody>
        </p:sp>
      </p:grp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4E597E85-85E9-45B5-9A2A-9019478B49C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096604" y="2650330"/>
            <a:ext cx="4437192" cy="2586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44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14912E3-B866-44EB-B51A-ABD32E5FD3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236" y="407412"/>
            <a:ext cx="13887836" cy="8690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48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171894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8084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1">
            <a:extLst>
              <a:ext uri="{FF2B5EF4-FFF2-40B4-BE49-F238E27FC236}">
                <a16:creationId xmlns:a16="http://schemas.microsoft.com/office/drawing/2014/main" id="{D77B7FC8-EA9E-453C-85BF-3311D727E8E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" y="0"/>
            <a:ext cx="9475470" cy="8229600"/>
          </a:xfrm>
          <a:custGeom>
            <a:avLst/>
            <a:gdLst>
              <a:gd name="connsiteX0" fmla="*/ 6193612 w 7896225"/>
              <a:gd name="connsiteY0" fmla="*/ 0 h 6858000"/>
              <a:gd name="connsiteX1" fmla="*/ 7896225 w 7896225"/>
              <a:gd name="connsiteY1" fmla="*/ 0 h 6858000"/>
              <a:gd name="connsiteX2" fmla="*/ 4598214 w 7896225"/>
              <a:gd name="connsiteY2" fmla="*/ 6858000 h 6858000"/>
              <a:gd name="connsiteX3" fmla="*/ 2895600 w 7896225"/>
              <a:gd name="connsiteY3" fmla="*/ 6858000 h 6858000"/>
              <a:gd name="connsiteX4" fmla="*/ 4383861 w 7896225"/>
              <a:gd name="connsiteY4" fmla="*/ 0 h 6858000"/>
              <a:gd name="connsiteX5" fmla="*/ 6086474 w 7896225"/>
              <a:gd name="connsiteY5" fmla="*/ 0 h 6858000"/>
              <a:gd name="connsiteX6" fmla="*/ 2788462 w 7896225"/>
              <a:gd name="connsiteY6" fmla="*/ 6858000 h 6858000"/>
              <a:gd name="connsiteX7" fmla="*/ 1085849 w 7896225"/>
              <a:gd name="connsiteY7" fmla="*/ 6858000 h 6858000"/>
              <a:gd name="connsiteX8" fmla="*/ 2574110 w 7896225"/>
              <a:gd name="connsiteY8" fmla="*/ 0 h 6858000"/>
              <a:gd name="connsiteX9" fmla="*/ 4276723 w 7896225"/>
              <a:gd name="connsiteY9" fmla="*/ 0 h 6858000"/>
              <a:gd name="connsiteX10" fmla="*/ 978711 w 7896225"/>
              <a:gd name="connsiteY10" fmla="*/ 6858000 h 6858000"/>
              <a:gd name="connsiteX11" fmla="*/ 0 w 7896225"/>
              <a:gd name="connsiteY11" fmla="*/ 6858000 h 6858000"/>
              <a:gd name="connsiteX12" fmla="*/ 0 w 7896225"/>
              <a:gd name="connsiteY12" fmla="*/ 5352694 h 6858000"/>
              <a:gd name="connsiteX13" fmla="*/ 764359 w 7896225"/>
              <a:gd name="connsiteY13" fmla="*/ 0 h 6858000"/>
              <a:gd name="connsiteX14" fmla="*/ 2466972 w 7896225"/>
              <a:gd name="connsiteY14" fmla="*/ 0 h 6858000"/>
              <a:gd name="connsiteX15" fmla="*/ 0 w 7896225"/>
              <a:gd name="connsiteY15" fmla="*/ 5129907 h 6858000"/>
              <a:gd name="connsiteX16" fmla="*/ 0 w 7896225"/>
              <a:gd name="connsiteY16" fmla="*/ 15894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896225" h="6858000">
                <a:moveTo>
                  <a:pt x="6193612" y="0"/>
                </a:moveTo>
                <a:lnTo>
                  <a:pt x="7896225" y="0"/>
                </a:lnTo>
                <a:lnTo>
                  <a:pt x="4598214" y="6858000"/>
                </a:lnTo>
                <a:lnTo>
                  <a:pt x="2895600" y="6858000"/>
                </a:lnTo>
                <a:close/>
                <a:moveTo>
                  <a:pt x="4383861" y="0"/>
                </a:moveTo>
                <a:lnTo>
                  <a:pt x="6086474" y="0"/>
                </a:lnTo>
                <a:lnTo>
                  <a:pt x="2788462" y="6858000"/>
                </a:lnTo>
                <a:lnTo>
                  <a:pt x="1085849" y="6858000"/>
                </a:lnTo>
                <a:close/>
                <a:moveTo>
                  <a:pt x="2574110" y="0"/>
                </a:moveTo>
                <a:lnTo>
                  <a:pt x="4276723" y="0"/>
                </a:lnTo>
                <a:lnTo>
                  <a:pt x="978711" y="6858000"/>
                </a:lnTo>
                <a:lnTo>
                  <a:pt x="0" y="6858000"/>
                </a:lnTo>
                <a:lnTo>
                  <a:pt x="0" y="5352694"/>
                </a:lnTo>
                <a:close/>
                <a:moveTo>
                  <a:pt x="764359" y="0"/>
                </a:moveTo>
                <a:lnTo>
                  <a:pt x="2466972" y="0"/>
                </a:lnTo>
                <a:lnTo>
                  <a:pt x="0" y="5129907"/>
                </a:lnTo>
                <a:lnTo>
                  <a:pt x="0" y="158943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1097335" rtl="0" eaLnBrk="1" fontAlgn="auto" latin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4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08686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33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107031-9979-4E86-8163-9043F6C98EEE}"/>
              </a:ext>
            </a:extLst>
          </p:cNvPr>
          <p:cNvSpPr/>
          <p:nvPr userDrawn="1"/>
        </p:nvSpPr>
        <p:spPr>
          <a:xfrm>
            <a:off x="0" y="994731"/>
            <a:ext cx="5835068" cy="1996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DBC7CC-2C91-44C5-B8FB-33A5F062ACC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03866" y="-4592"/>
            <a:ext cx="3200000" cy="6443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4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548668" indent="0">
              <a:buNone/>
              <a:defRPr sz="3360"/>
            </a:lvl2pPr>
            <a:lvl3pPr marL="1097335" indent="0">
              <a:buNone/>
              <a:defRPr sz="2880"/>
            </a:lvl3pPr>
            <a:lvl4pPr marL="1646003" indent="0">
              <a:buNone/>
              <a:defRPr sz="2400"/>
            </a:lvl4pPr>
            <a:lvl5pPr marL="2194669" indent="0">
              <a:buNone/>
              <a:defRPr sz="2400"/>
            </a:lvl5pPr>
            <a:lvl6pPr marL="2743337" indent="0">
              <a:buNone/>
              <a:defRPr sz="2400"/>
            </a:lvl6pPr>
            <a:lvl7pPr marL="3292004" indent="0">
              <a:buNone/>
              <a:defRPr sz="2400"/>
            </a:lvl7pPr>
            <a:lvl8pPr marL="3840672" indent="0">
              <a:buNone/>
              <a:defRPr sz="2400"/>
            </a:lvl8pPr>
            <a:lvl9pPr marL="4389340" indent="0">
              <a:buNone/>
              <a:defRPr sz="24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F1AA131-8A58-4FF0-926C-D0B386C6EC0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529803" y="1785736"/>
            <a:ext cx="3200000" cy="6443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4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  <a:lvl2pPr marL="548668" indent="0">
              <a:buNone/>
              <a:defRPr sz="3360"/>
            </a:lvl2pPr>
            <a:lvl3pPr marL="1097335" indent="0">
              <a:buNone/>
              <a:defRPr sz="2880"/>
            </a:lvl3pPr>
            <a:lvl4pPr marL="1646003" indent="0">
              <a:buNone/>
              <a:defRPr sz="2400"/>
            </a:lvl4pPr>
            <a:lvl5pPr marL="2194669" indent="0">
              <a:buNone/>
              <a:defRPr sz="2400"/>
            </a:lvl5pPr>
            <a:lvl6pPr marL="2743337" indent="0">
              <a:buNone/>
              <a:defRPr sz="2400"/>
            </a:lvl6pPr>
            <a:lvl7pPr marL="3292004" indent="0">
              <a:buNone/>
              <a:defRPr sz="2400"/>
            </a:lvl7pPr>
            <a:lvl8pPr marL="3840672" indent="0">
              <a:buNone/>
              <a:defRPr sz="2400"/>
            </a:lvl8pPr>
            <a:lvl9pPr marL="4389340" indent="0">
              <a:buNone/>
              <a:defRPr sz="24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96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5149218" y="1316126"/>
            <a:ext cx="8923685" cy="6913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903646" y="6749340"/>
            <a:ext cx="629920" cy="629920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11857871" y="1171956"/>
            <a:ext cx="1604129" cy="1441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" y="2258342"/>
            <a:ext cx="8803003" cy="2385248"/>
          </a:xfrm>
        </p:spPr>
        <p:txBody>
          <a:bodyPr anchor="b"/>
          <a:lstStyle>
            <a:lvl1pPr>
              <a:defRPr sz="7200" spc="-18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179" y="4643594"/>
            <a:ext cx="8803003" cy="1138158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076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45418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1BDAC6-2D9B-4879-8795-C983D202094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462864" y="3393280"/>
            <a:ext cx="1601376" cy="29732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44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9DC7CCE-1EE8-48DF-86C2-311D432FB3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236" y="407412"/>
            <a:ext cx="13887836" cy="8690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48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65007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063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C9E1EC0-04E1-4608-87AC-B518E68DD4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680960" cy="8229600"/>
          </a:xfrm>
          <a:custGeom>
            <a:avLst/>
            <a:gdLst>
              <a:gd name="connsiteX0" fmla="*/ 0 w 5508104"/>
              <a:gd name="connsiteY0" fmla="*/ 0 h 5143500"/>
              <a:gd name="connsiteX1" fmla="*/ 5508104 w 5508104"/>
              <a:gd name="connsiteY1" fmla="*/ 0 h 5143500"/>
              <a:gd name="connsiteX2" fmla="*/ 5508104 w 5508104"/>
              <a:gd name="connsiteY2" fmla="*/ 5143500 h 5143500"/>
              <a:gd name="connsiteX3" fmla="*/ 0 w 5508104"/>
              <a:gd name="connsiteY3" fmla="*/ 5143500 h 5143500"/>
              <a:gd name="connsiteX4" fmla="*/ 0 w 5508104"/>
              <a:gd name="connsiteY4" fmla="*/ 0 h 5143500"/>
              <a:gd name="connsiteX0" fmla="*/ 0 w 5508104"/>
              <a:gd name="connsiteY0" fmla="*/ 0 h 5143500"/>
              <a:gd name="connsiteX1" fmla="*/ 3984104 w 5508104"/>
              <a:gd name="connsiteY1" fmla="*/ 0 h 5143500"/>
              <a:gd name="connsiteX2" fmla="*/ 5508104 w 5508104"/>
              <a:gd name="connsiteY2" fmla="*/ 5143500 h 5143500"/>
              <a:gd name="connsiteX3" fmla="*/ 0 w 5508104"/>
              <a:gd name="connsiteY3" fmla="*/ 5143500 h 5143500"/>
              <a:gd name="connsiteX4" fmla="*/ 0 w 550810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8104" h="5143500">
                <a:moveTo>
                  <a:pt x="0" y="0"/>
                </a:moveTo>
                <a:lnTo>
                  <a:pt x="3984104" y="0"/>
                </a:lnTo>
                <a:lnTo>
                  <a:pt x="550810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5CF9F3-015B-42C8-9CF8-D50E35325D55}"/>
              </a:ext>
            </a:extLst>
          </p:cNvPr>
          <p:cNvSpPr/>
          <p:nvPr userDrawn="1"/>
        </p:nvSpPr>
        <p:spPr>
          <a:xfrm>
            <a:off x="6175118" y="1061858"/>
            <a:ext cx="8455282" cy="2654023"/>
          </a:xfrm>
          <a:custGeom>
            <a:avLst/>
            <a:gdLst/>
            <a:ahLst/>
            <a:cxnLst/>
            <a:rect l="l" t="t" r="r" b="b"/>
            <a:pathLst>
              <a:path w="5416352" h="1080120">
                <a:moveTo>
                  <a:pt x="0" y="0"/>
                </a:moveTo>
                <a:lnTo>
                  <a:pt x="5416352" y="0"/>
                </a:lnTo>
                <a:lnTo>
                  <a:pt x="5416352" y="1080120"/>
                </a:lnTo>
                <a:lnTo>
                  <a:pt x="304800" y="1080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4420AEA-46F3-4D27-8721-8B5E0D5FE1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7556" y="842281"/>
            <a:ext cx="7832845" cy="85305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2B99D84-E4AA-4175-87A7-AEDE6CD919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85670" y="1756355"/>
            <a:ext cx="7844476" cy="345638"/>
          </a:xfrm>
          <a:prstGeom prst="rect">
            <a:avLst/>
          </a:prstGeom>
        </p:spPr>
        <p:txBody>
          <a:bodyPr lIns="144000" anchor="ctr"/>
          <a:lstStyle>
            <a:lvl1pPr marL="0" indent="0" algn="l">
              <a:buNone/>
              <a:defRPr sz="1680" baseline="0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This text can be 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87992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83292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612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8236" y="398979"/>
            <a:ext cx="13887836" cy="8690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48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6677053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8236" y="148174"/>
            <a:ext cx="13887836" cy="8690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48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424813" y="1357910"/>
            <a:ext cx="4272920" cy="6483073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1"/>
          </a:p>
        </p:txBody>
      </p:sp>
      <p:sp>
        <p:nvSpPr>
          <p:cNvPr id="4" name="Rounded Rectangle 3"/>
          <p:cNvSpPr/>
          <p:nvPr userDrawn="1"/>
        </p:nvSpPr>
        <p:spPr>
          <a:xfrm>
            <a:off x="638319" y="1617000"/>
            <a:ext cx="184642" cy="601824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668613" y="1531983"/>
            <a:ext cx="823019" cy="82217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854045" y="1973890"/>
            <a:ext cx="2678698" cy="60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8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68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854045" y="2562189"/>
            <a:ext cx="2678698" cy="8679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8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68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68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865475" y="6979359"/>
            <a:ext cx="2678400" cy="3508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8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68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865475" y="5349623"/>
            <a:ext cx="3260755" cy="16435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36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336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6817612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488D7C78-60DE-F149-8354-104FAEBB00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2720340"/>
            <a:ext cx="12496800" cy="191087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 Black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33D8FF27-A2E4-6345-BB51-FCA368E526BC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66800" y="4631211"/>
            <a:ext cx="12496800" cy="278891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0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081023783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>
            <a:spLocks noGrp="1"/>
          </p:cNvSpPr>
          <p:nvPr>
            <p:ph type="title"/>
          </p:nvPr>
        </p:nvSpPr>
        <p:spPr>
          <a:xfrm>
            <a:off x="998220" y="2051690"/>
            <a:ext cx="12618720" cy="3423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  <a:defRPr sz="648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body" idx="1"/>
          </p:nvPr>
        </p:nvSpPr>
        <p:spPr>
          <a:xfrm>
            <a:off x="998220" y="5507360"/>
            <a:ext cx="12618720" cy="180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470" lvl="0" indent="-205735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rgbClr val="888888"/>
              </a:buClr>
              <a:buSzPts val="2880"/>
              <a:buNone/>
              <a:defRPr sz="2592">
                <a:solidFill>
                  <a:srgbClr val="888888"/>
                </a:solidFill>
              </a:defRPr>
            </a:lvl1pPr>
            <a:lvl2pPr marL="822940" lvl="1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160">
                <a:solidFill>
                  <a:srgbClr val="888888"/>
                </a:solidFill>
              </a:defRPr>
            </a:lvl2pPr>
            <a:lvl3pPr marL="1234410" lvl="2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 sz="1944">
                <a:solidFill>
                  <a:srgbClr val="888888"/>
                </a:solidFill>
              </a:defRPr>
            </a:lvl3pPr>
            <a:lvl4pPr marL="1645879" lvl="3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728">
                <a:solidFill>
                  <a:srgbClr val="888888"/>
                </a:solidFill>
              </a:defRPr>
            </a:lvl4pPr>
            <a:lvl5pPr marL="2057348" lvl="4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728">
                <a:solidFill>
                  <a:srgbClr val="888888"/>
                </a:solidFill>
              </a:defRPr>
            </a:lvl5pPr>
            <a:lvl6pPr marL="2468818" lvl="5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728">
                <a:solidFill>
                  <a:srgbClr val="888888"/>
                </a:solidFill>
              </a:defRPr>
            </a:lvl6pPr>
            <a:lvl7pPr marL="2880288" lvl="6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728">
                <a:solidFill>
                  <a:srgbClr val="888888"/>
                </a:solidFill>
              </a:defRPr>
            </a:lvl7pPr>
            <a:lvl8pPr marL="3291758" lvl="7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728">
                <a:solidFill>
                  <a:srgbClr val="888888"/>
                </a:solidFill>
              </a:defRPr>
            </a:lvl8pPr>
            <a:lvl9pPr marL="3703228" lvl="8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728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dt" idx="10"/>
          </p:nvPr>
        </p:nvSpPr>
        <p:spPr>
          <a:xfrm>
            <a:off x="1005840" y="7627624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20"/>
          <p:cNvSpPr txBox="1">
            <a:spLocks noGrp="1"/>
          </p:cNvSpPr>
          <p:nvPr>
            <p:ph type="ftr" idx="11"/>
          </p:nvPr>
        </p:nvSpPr>
        <p:spPr>
          <a:xfrm>
            <a:off x="4846320" y="7627624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20"/>
          <p:cNvSpPr txBox="1">
            <a:spLocks noGrp="1"/>
          </p:cNvSpPr>
          <p:nvPr>
            <p:ph type="sldNum" idx="12"/>
          </p:nvPr>
        </p:nvSpPr>
        <p:spPr>
          <a:xfrm>
            <a:off x="10332720" y="7627624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474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8134" y="3229965"/>
            <a:ext cx="5935972" cy="38276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92284" y="3229965"/>
            <a:ext cx="5935967" cy="38276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4085878" y="1316126"/>
            <a:ext cx="544523" cy="6913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11857871" y="1171956"/>
            <a:ext cx="1604129" cy="1441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3837544" y="6742684"/>
            <a:ext cx="629920" cy="629920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</p:spTree>
    <p:extLst>
      <p:ext uri="{BB962C8B-B14F-4D97-AF65-F5344CB8AC3E}">
        <p14:creationId xmlns:p14="http://schemas.microsoft.com/office/powerpoint/2010/main" val="21529610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>
            <a:spLocks noGrp="1"/>
          </p:cNvSpPr>
          <p:nvPr>
            <p:ph type="title"/>
          </p:nvPr>
        </p:nvSpPr>
        <p:spPr>
          <a:xfrm>
            <a:off x="1005840" y="438154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body" idx="1"/>
          </p:nvPr>
        </p:nvSpPr>
        <p:spPr>
          <a:xfrm>
            <a:off x="1005840" y="2190750"/>
            <a:ext cx="6217920" cy="522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470" lvl="0" indent="-308602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22940" lvl="1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34410" lvl="2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45879" lvl="3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57348" lvl="4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68818" lvl="5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80288" lvl="6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91758" lvl="7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03228" lvl="8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body" idx="2"/>
          </p:nvPr>
        </p:nvSpPr>
        <p:spPr>
          <a:xfrm>
            <a:off x="7406640" y="2190750"/>
            <a:ext cx="6217920" cy="522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470" lvl="0" indent="-308602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22940" lvl="1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34410" lvl="2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45879" lvl="3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57348" lvl="4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68818" lvl="5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80288" lvl="6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91758" lvl="7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03228" lvl="8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dt" idx="10"/>
          </p:nvPr>
        </p:nvSpPr>
        <p:spPr>
          <a:xfrm>
            <a:off x="1005840" y="7627624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21"/>
          <p:cNvSpPr txBox="1">
            <a:spLocks noGrp="1"/>
          </p:cNvSpPr>
          <p:nvPr>
            <p:ph type="ftr" idx="11"/>
          </p:nvPr>
        </p:nvSpPr>
        <p:spPr>
          <a:xfrm>
            <a:off x="4846320" y="7627624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21"/>
          <p:cNvSpPr txBox="1">
            <a:spLocks noGrp="1"/>
          </p:cNvSpPr>
          <p:nvPr>
            <p:ph type="sldNum" idx="12"/>
          </p:nvPr>
        </p:nvSpPr>
        <p:spPr>
          <a:xfrm>
            <a:off x="10332720" y="7627624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084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>
            <a:spLocks noGrp="1"/>
          </p:cNvSpPr>
          <p:nvPr>
            <p:ph type="title"/>
          </p:nvPr>
        </p:nvSpPr>
        <p:spPr>
          <a:xfrm>
            <a:off x="1007746" y="438154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body" idx="1"/>
          </p:nvPr>
        </p:nvSpPr>
        <p:spPr>
          <a:xfrm>
            <a:off x="1007746" y="2017397"/>
            <a:ext cx="6189344" cy="98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11470" lvl="0" indent="-205735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592" b="1"/>
            </a:lvl1pPr>
            <a:lvl2pPr marL="822940" lvl="1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60" b="1"/>
            </a:lvl2pPr>
            <a:lvl3pPr marL="1234410" lvl="2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1944" b="1"/>
            </a:lvl3pPr>
            <a:lvl4pPr marL="1645879" lvl="3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728" b="1"/>
            </a:lvl4pPr>
            <a:lvl5pPr marL="2057348" lvl="4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728" b="1"/>
            </a:lvl5pPr>
            <a:lvl6pPr marL="2468818" lvl="5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728" b="1"/>
            </a:lvl6pPr>
            <a:lvl7pPr marL="2880288" lvl="6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728" b="1"/>
            </a:lvl7pPr>
            <a:lvl8pPr marL="3291758" lvl="7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728" b="1"/>
            </a:lvl8pPr>
            <a:lvl9pPr marL="3703228" lvl="8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728" b="1"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body" idx="2"/>
          </p:nvPr>
        </p:nvSpPr>
        <p:spPr>
          <a:xfrm>
            <a:off x="1007746" y="3006090"/>
            <a:ext cx="6189344" cy="442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470" lvl="0" indent="-308602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22940" lvl="1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34410" lvl="2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45879" lvl="3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57348" lvl="4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68818" lvl="5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80288" lvl="6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91758" lvl="7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03228" lvl="8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3"/>
          </p:nvPr>
        </p:nvSpPr>
        <p:spPr>
          <a:xfrm>
            <a:off x="7406640" y="2017397"/>
            <a:ext cx="6219826" cy="98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11470" lvl="0" indent="-205735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592" b="1"/>
            </a:lvl1pPr>
            <a:lvl2pPr marL="822940" lvl="1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160" b="1"/>
            </a:lvl2pPr>
            <a:lvl3pPr marL="1234410" lvl="2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1944" b="1"/>
            </a:lvl3pPr>
            <a:lvl4pPr marL="1645879" lvl="3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728" b="1"/>
            </a:lvl4pPr>
            <a:lvl5pPr marL="2057348" lvl="4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728" b="1"/>
            </a:lvl5pPr>
            <a:lvl6pPr marL="2468818" lvl="5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728" b="1"/>
            </a:lvl6pPr>
            <a:lvl7pPr marL="2880288" lvl="6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728" b="1"/>
            </a:lvl7pPr>
            <a:lvl8pPr marL="3291758" lvl="7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728" b="1"/>
            </a:lvl8pPr>
            <a:lvl9pPr marL="3703228" lvl="8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728" b="1"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4"/>
          </p:nvPr>
        </p:nvSpPr>
        <p:spPr>
          <a:xfrm>
            <a:off x="7406640" y="3006090"/>
            <a:ext cx="6219826" cy="442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470" lvl="0" indent="-308602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22940" lvl="1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34410" lvl="2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45879" lvl="3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57348" lvl="4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68818" lvl="5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80288" lvl="6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91758" lvl="7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03228" lvl="8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dt" idx="10"/>
          </p:nvPr>
        </p:nvSpPr>
        <p:spPr>
          <a:xfrm>
            <a:off x="1005840" y="7627624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22"/>
          <p:cNvSpPr txBox="1">
            <a:spLocks noGrp="1"/>
          </p:cNvSpPr>
          <p:nvPr>
            <p:ph type="ftr" idx="11"/>
          </p:nvPr>
        </p:nvSpPr>
        <p:spPr>
          <a:xfrm>
            <a:off x="4846320" y="7627624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22"/>
          <p:cNvSpPr txBox="1">
            <a:spLocks noGrp="1"/>
          </p:cNvSpPr>
          <p:nvPr>
            <p:ph type="sldNum" idx="12"/>
          </p:nvPr>
        </p:nvSpPr>
        <p:spPr>
          <a:xfrm>
            <a:off x="10332720" y="7627624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8134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>
            <a:spLocks noGrp="1"/>
          </p:cNvSpPr>
          <p:nvPr>
            <p:ph type="title"/>
          </p:nvPr>
        </p:nvSpPr>
        <p:spPr>
          <a:xfrm>
            <a:off x="1005840" y="438154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1005840" y="7627624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4846320" y="7627624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10332720" y="7627624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1741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Calibri"/>
              <a:buNone/>
              <a:defRPr sz="3456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6219826" y="1184914"/>
            <a:ext cx="7406640" cy="584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470" lvl="0" indent="-425185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3840"/>
              <a:buChar char="•"/>
              <a:defRPr sz="3456"/>
            </a:lvl1pPr>
            <a:lvl2pPr marL="822940" lvl="1" indent="-397754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023"/>
            </a:lvl2pPr>
            <a:lvl3pPr marL="1234410" lvl="2" indent="-370324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592"/>
            </a:lvl3pPr>
            <a:lvl4pPr marL="1645879" lvl="3" indent="-34289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160"/>
            </a:lvl4pPr>
            <a:lvl5pPr marL="2057348" lvl="4" indent="-34289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160"/>
            </a:lvl5pPr>
            <a:lvl6pPr marL="2468818" lvl="5" indent="-34289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160"/>
            </a:lvl6pPr>
            <a:lvl7pPr marL="2880288" lvl="6" indent="-34289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160"/>
            </a:lvl7pPr>
            <a:lvl8pPr marL="3291758" lvl="7" indent="-34289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160"/>
            </a:lvl8pPr>
            <a:lvl9pPr marL="3703228" lvl="8" indent="-34289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16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1007746" y="2468880"/>
            <a:ext cx="4718684" cy="45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470" lvl="0" indent="-205735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728"/>
            </a:lvl1pPr>
            <a:lvl2pPr marL="822940" lvl="1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511"/>
            </a:lvl2pPr>
            <a:lvl3pPr marL="1234410" lvl="2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296"/>
            </a:lvl3pPr>
            <a:lvl4pPr marL="1645879" lvl="3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80"/>
            </a:lvl4pPr>
            <a:lvl5pPr marL="2057348" lvl="4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80"/>
            </a:lvl5pPr>
            <a:lvl6pPr marL="2468818" lvl="5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80"/>
            </a:lvl6pPr>
            <a:lvl7pPr marL="2880288" lvl="6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80"/>
            </a:lvl7pPr>
            <a:lvl8pPr marL="3291758" lvl="7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80"/>
            </a:lvl8pPr>
            <a:lvl9pPr marL="3703228" lvl="8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8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1005840" y="7627624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4846320" y="7627624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10332720" y="7627624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3054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Calibri"/>
              <a:buNone/>
              <a:defRPr sz="3456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6219826" y="1184914"/>
            <a:ext cx="7406640" cy="584835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1007746" y="2468880"/>
            <a:ext cx="4718684" cy="457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470" lvl="0" indent="-205735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728"/>
            </a:lvl1pPr>
            <a:lvl2pPr marL="822940" lvl="1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511"/>
            </a:lvl2pPr>
            <a:lvl3pPr marL="1234410" lvl="2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296"/>
            </a:lvl3pPr>
            <a:lvl4pPr marL="1645879" lvl="3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80"/>
            </a:lvl4pPr>
            <a:lvl5pPr marL="2057348" lvl="4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80"/>
            </a:lvl5pPr>
            <a:lvl6pPr marL="2468818" lvl="5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80"/>
            </a:lvl6pPr>
            <a:lvl7pPr marL="2880288" lvl="6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80"/>
            </a:lvl7pPr>
            <a:lvl8pPr marL="3291758" lvl="7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80"/>
            </a:lvl8pPr>
            <a:lvl9pPr marL="3703228" lvl="8" indent="-205735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08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1005840" y="7627624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846320" y="7627624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10332720" y="7627624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2577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1005840" y="438154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4704397" y="-1507807"/>
            <a:ext cx="5221606" cy="1261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470" lvl="0" indent="-308602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22940" lvl="1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34410" lvl="2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45879" lvl="3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57348" lvl="4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68818" lvl="5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80288" lvl="6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91758" lvl="7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03228" lvl="8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1005840" y="7627624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4846320" y="7627624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10332720" y="7627624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978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8560121" y="2347914"/>
            <a:ext cx="6974206" cy="31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2159319" y="-715326"/>
            <a:ext cx="6974206" cy="928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1470" lvl="0" indent="-308602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22940" lvl="1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34410" lvl="2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45879" lvl="3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57348" lvl="4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68818" lvl="5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880288" lvl="6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291758" lvl="7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03228" lvl="8" indent="-308602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1005840" y="7627624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4846320" y="7627624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10332720" y="7627624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9225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488D7C78-60DE-F149-8354-104FAEBB00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6800" y="2720340"/>
            <a:ext cx="12496800" cy="191087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 Black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33D8FF27-A2E4-6345-BB51-FCA368E526BC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66800" y="4631211"/>
            <a:ext cx="12496800" cy="278891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20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None/>
              <a:defRPr sz="14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526397136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33" y="1445665"/>
            <a:ext cx="9919410" cy="1733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133" y="3229966"/>
            <a:ext cx="5935973" cy="988694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133" y="4218660"/>
            <a:ext cx="5935973" cy="2839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2239" y="3229395"/>
            <a:ext cx="5935973" cy="988694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92239" y="4218089"/>
            <a:ext cx="5935973" cy="2839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4085878" y="1316126"/>
            <a:ext cx="544523" cy="6913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11857871" y="1171956"/>
            <a:ext cx="1604129" cy="1441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3837544" y="6742684"/>
            <a:ext cx="629920" cy="629920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</p:spTree>
    <p:extLst>
      <p:ext uri="{BB962C8B-B14F-4D97-AF65-F5344CB8AC3E}">
        <p14:creationId xmlns:p14="http://schemas.microsoft.com/office/powerpoint/2010/main" val="3812656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11857871" y="1171956"/>
            <a:ext cx="1604129" cy="1441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4085878" y="1316126"/>
            <a:ext cx="544523" cy="6913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3837544" y="6742684"/>
            <a:ext cx="629920" cy="629920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</p:spTree>
    <p:extLst>
      <p:ext uri="{BB962C8B-B14F-4D97-AF65-F5344CB8AC3E}">
        <p14:creationId xmlns:p14="http://schemas.microsoft.com/office/powerpoint/2010/main" val="4289836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316126"/>
            <a:ext cx="316278" cy="6913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69898" y="6742684"/>
            <a:ext cx="629920" cy="629920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11857871" y="1171956"/>
            <a:ext cx="1604129" cy="1441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</p:spTree>
    <p:extLst>
      <p:ext uri="{BB962C8B-B14F-4D97-AF65-F5344CB8AC3E}">
        <p14:creationId xmlns:p14="http://schemas.microsoft.com/office/powerpoint/2010/main" val="38608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" y="1444560"/>
            <a:ext cx="4937760" cy="1292662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175" y="1809903"/>
            <a:ext cx="6727822" cy="4855057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192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179" y="2841954"/>
            <a:ext cx="4937760" cy="38230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11857871" y="1171956"/>
            <a:ext cx="1604129" cy="1441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316126"/>
            <a:ext cx="316278" cy="6913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69898" y="6742684"/>
            <a:ext cx="629920" cy="629920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</p:spTree>
    <p:extLst>
      <p:ext uri="{BB962C8B-B14F-4D97-AF65-F5344CB8AC3E}">
        <p14:creationId xmlns:p14="http://schemas.microsoft.com/office/powerpoint/2010/main" val="3572130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" y="1444560"/>
            <a:ext cx="4937760" cy="1292662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57381" y="1316126"/>
            <a:ext cx="7315524" cy="691347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179" y="2844800"/>
            <a:ext cx="4937760" cy="3820160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2/25/25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11857871" y="1171956"/>
            <a:ext cx="1604129" cy="1441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316126"/>
            <a:ext cx="316278" cy="69134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69898" y="6742684"/>
            <a:ext cx="629920" cy="629920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04"/>
          </a:p>
        </p:txBody>
      </p:sp>
    </p:spTree>
    <p:extLst>
      <p:ext uri="{BB962C8B-B14F-4D97-AF65-F5344CB8AC3E}">
        <p14:creationId xmlns:p14="http://schemas.microsoft.com/office/powerpoint/2010/main" val="2166781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" y="1445665"/>
            <a:ext cx="9920755" cy="17358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180" y="3229966"/>
            <a:ext cx="9920755" cy="3826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8179" y="7139636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26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2/25/25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8180" y="651815"/>
            <a:ext cx="4937760" cy="29626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26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75629" y="613410"/>
            <a:ext cx="1097280" cy="373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0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9" r:id="rId14"/>
    <p:sldLayoutId id="2147483680" r:id="rId15"/>
    <p:sldLayoutId id="2147483681" r:id="rId16"/>
    <p:sldLayoutId id="2147483682" r:id="rId17"/>
    <p:sldLayoutId id="2147483659" r:id="rId18"/>
  </p:sldLayoutIdLst>
  <p:txStyles>
    <p:titleStyle>
      <a:lvl1pPr algn="l" defTabSz="1097280" rtl="0" eaLnBrk="1" latinLnBrk="0" hangingPunct="1">
        <a:lnSpc>
          <a:spcPct val="10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00000"/>
        </a:lnSpc>
        <a:spcBef>
          <a:spcPts val="1200"/>
        </a:spcBef>
        <a:buFont typeface="System Font Regular"/>
        <a:buChar char="–"/>
        <a:defRPr sz="288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00000"/>
        </a:lnSpc>
        <a:spcBef>
          <a:spcPts val="6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00000"/>
        </a:lnSpc>
        <a:spcBef>
          <a:spcPts val="600"/>
        </a:spcBef>
        <a:buFont typeface="System Font Regular"/>
        <a:buChar char="–"/>
        <a:defRPr sz="216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00000"/>
        </a:lnSpc>
        <a:spcBef>
          <a:spcPts val="600"/>
        </a:spcBef>
        <a:buFont typeface="System Font Regular"/>
        <a:buChar char="–"/>
        <a:defRPr sz="192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00000"/>
        </a:lnSpc>
        <a:spcBef>
          <a:spcPts val="600"/>
        </a:spcBef>
        <a:buFont typeface="System Font Regular"/>
        <a:buChar char="–"/>
        <a:defRPr sz="192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6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14" r:id="rId20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1005840" y="438154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80"/>
              <a:buFont typeface="Calibri"/>
              <a:buNone/>
              <a:defRPr sz="52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4196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sz="33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114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6576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6575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6575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2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1005840" y="7627624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9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846320" y="7627624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9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10332720" y="7627624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9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9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9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9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9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9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9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9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9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673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6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tif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ThomasL@vivosecurity.com" TargetMode="External"/><Relationship Id="rId2" Type="http://schemas.openxmlformats.org/officeDocument/2006/relationships/hyperlink" Target="mailto:Christine.Dewhurst@nsctech.com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5;p1">
            <a:extLst>
              <a:ext uri="{FF2B5EF4-FFF2-40B4-BE49-F238E27FC236}">
                <a16:creationId xmlns:a16="http://schemas.microsoft.com/office/drawing/2014/main" id="{F444FD7B-9A97-4839-9602-F3C70242DC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1263" y="3972172"/>
            <a:ext cx="4029595" cy="130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6;p1">
            <a:extLst>
              <a:ext uri="{FF2B5EF4-FFF2-40B4-BE49-F238E27FC236}">
                <a16:creationId xmlns:a16="http://schemas.microsoft.com/office/drawing/2014/main" id="{575F1908-8816-28AC-6182-CFC55B7089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11261" y="2097717"/>
            <a:ext cx="4029595" cy="114761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40;p1">
            <a:extLst>
              <a:ext uri="{FF2B5EF4-FFF2-40B4-BE49-F238E27FC236}">
                <a16:creationId xmlns:a16="http://schemas.microsoft.com/office/drawing/2014/main" id="{CCEAAF5E-B7EE-EEFC-9CF6-2790ECD5E5F3}"/>
              </a:ext>
            </a:extLst>
          </p:cNvPr>
          <p:cNvSpPr txBox="1">
            <a:spLocks/>
          </p:cNvSpPr>
          <p:nvPr/>
        </p:nvSpPr>
        <p:spPr>
          <a:xfrm>
            <a:off x="1336813" y="1752404"/>
            <a:ext cx="7250596" cy="457199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spcFirstLastPara="1" vert="horz" lIns="82296" tIns="41148" rIns="82296" bIns="41148" rtlCol="0" anchor="b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44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A New People-Centric Approach to </a:t>
            </a:r>
          </a:p>
          <a:p>
            <a:r>
              <a:rPr lang="en-CA" sz="44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Determining an Organization's Exposure </a:t>
            </a:r>
            <a:br>
              <a:rPr lang="en-CA" sz="44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</a:br>
            <a:r>
              <a:rPr lang="en-CA" sz="44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to a Third-Party Data Breach</a:t>
            </a:r>
            <a:br>
              <a:rPr lang="en-CA" sz="44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</a:br>
            <a:endParaRPr lang="en-CA" sz="4400" b="1" i="0" u="none" strike="noStrike" dirty="0">
              <a:solidFill>
                <a:schemeClr val="accent5">
                  <a:lumMod val="75000"/>
                </a:schemeClr>
              </a:solidFill>
              <a:effectLst/>
              <a:latin typeface="+mj-lt"/>
            </a:endParaRPr>
          </a:p>
          <a:p>
            <a:r>
              <a:rPr lang="en-CA" sz="44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Workshop</a:t>
            </a:r>
          </a:p>
          <a:p>
            <a:endParaRPr lang="en-CA" sz="2600" b="1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  <a:p>
            <a:r>
              <a:rPr lang="en-CA" sz="21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January 2025</a:t>
            </a:r>
            <a:endParaRPr lang="en-US" sz="2100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831774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71D8ED-99E0-DD42-48B0-2745F7AC6F77}"/>
              </a:ext>
            </a:extLst>
          </p:cNvPr>
          <p:cNvSpPr txBox="1"/>
          <p:nvPr/>
        </p:nvSpPr>
        <p:spPr>
          <a:xfrm>
            <a:off x="644880" y="2226773"/>
            <a:ext cx="5437591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 hangingPunct="1"/>
            <a:r>
              <a:rPr lang="en-US" sz="432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 Inconvenient (mathematical) Truth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A384D-4200-2650-C9D7-933296EBF7F5}"/>
              </a:ext>
            </a:extLst>
          </p:cNvPr>
          <p:cNvSpPr txBox="1"/>
          <p:nvPr/>
        </p:nvSpPr>
        <p:spPr>
          <a:xfrm>
            <a:off x="569141" y="599057"/>
            <a:ext cx="125550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 hangingPunct="1"/>
            <a:r>
              <a:rPr lang="en-US" sz="4800" kern="1200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Why is my personal data breached so often!?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CEC40-0717-8CC9-11E8-EC2928604513}"/>
              </a:ext>
            </a:extLst>
          </p:cNvPr>
          <p:cNvSpPr txBox="1"/>
          <p:nvPr/>
        </p:nvSpPr>
        <p:spPr>
          <a:xfrm>
            <a:off x="479897" y="4141602"/>
            <a:ext cx="5864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Organizations must </a:t>
            </a:r>
            <a:r>
              <a:rPr lang="en-CA" sz="2800" u="sng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limit</a:t>
            </a:r>
            <a:r>
              <a:rPr lang="en-CA" sz="2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n-CA" sz="2800" u="sng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</a:t>
            </a:r>
            <a:r>
              <a:rPr lang="en-CA" sz="2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vendors with </a:t>
            </a:r>
            <a:r>
              <a:rPr lang="en-CA" sz="2800" u="sng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</a:t>
            </a:r>
            <a:r>
              <a:rPr lang="en-CA" sz="2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their data</a:t>
            </a:r>
            <a:endParaRPr lang="en-CA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person in a suit with his mouth open&#10;&#10;Description automatically generated">
            <a:extLst>
              <a:ext uri="{FF2B5EF4-FFF2-40B4-BE49-F238E27FC236}">
                <a16:creationId xmlns:a16="http://schemas.microsoft.com/office/drawing/2014/main" id="{BA34B412-0F56-6690-A0B4-A9F1E59CC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4262" y="2219568"/>
            <a:ext cx="7816241" cy="4413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AB8EAC-95EE-4940-D5DF-40B21784869B}"/>
              </a:ext>
            </a:extLst>
          </p:cNvPr>
          <p:cNvSpPr txBox="1"/>
          <p:nvPr/>
        </p:nvSpPr>
        <p:spPr>
          <a:xfrm>
            <a:off x="67121" y="7836011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©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NSC Tech &amp;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VivoSecurity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224620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933D05-CF93-3C02-856A-B0D1EC84E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44" y="418342"/>
            <a:ext cx="12496800" cy="580292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Data 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2CDA3F-527A-F054-0C3B-961FE20276DB}"/>
              </a:ext>
            </a:extLst>
          </p:cNvPr>
          <p:cNvSpPr txBox="1"/>
          <p:nvPr/>
        </p:nvSpPr>
        <p:spPr>
          <a:xfrm>
            <a:off x="2227276" y="1752682"/>
            <a:ext cx="12220772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097280" hangingPunct="1"/>
            <a:r>
              <a:rPr lang="en-US" sz="2880" kern="1200" dirty="0">
                <a:solidFill>
                  <a:prstClr val="black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If an average organization shares your data with 10 vendors </a:t>
            </a:r>
          </a:p>
          <a:p>
            <a:pPr algn="ctr" defTabSz="1097280" hangingPunct="1"/>
            <a:r>
              <a:rPr lang="en-US" sz="2880" kern="1200" dirty="0">
                <a:solidFill>
                  <a:prstClr val="black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DB Cumulative Probability = 10 vendors x 0.07% or 0.7% or ~140 years</a:t>
            </a:r>
            <a:endParaRPr lang="en-US" sz="288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B4883-C050-0279-402F-5BA4C7EF2817}"/>
              </a:ext>
            </a:extLst>
          </p:cNvPr>
          <p:cNvSpPr txBox="1"/>
          <p:nvPr/>
        </p:nvSpPr>
        <p:spPr>
          <a:xfrm>
            <a:off x="10724244" y="3560379"/>
            <a:ext cx="3678554" cy="42509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097280" hangingPunct="1"/>
            <a:r>
              <a:rPr lang="en-US" sz="2880" kern="1200" dirty="0">
                <a:solidFill>
                  <a:prstClr val="black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We share our data with 25 vendors.</a:t>
            </a:r>
          </a:p>
          <a:p>
            <a:pPr algn="ctr" defTabSz="1097280" hangingPunct="1">
              <a:lnSpc>
                <a:spcPts val="2556"/>
              </a:lnSpc>
            </a:pPr>
            <a:endParaRPr lang="en-US" sz="2880" kern="1200" dirty="0">
              <a:solidFill>
                <a:prstClr val="black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algn="ctr" defTabSz="1097280" hangingPunct="1"/>
            <a:r>
              <a:rPr lang="en-US" sz="2880" kern="1200" dirty="0">
                <a:solidFill>
                  <a:prstClr val="black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Reality is we share with 250 vendors</a:t>
            </a:r>
          </a:p>
          <a:p>
            <a:pPr algn="ctr" defTabSz="1097280" hangingPunct="1">
              <a:lnSpc>
                <a:spcPts val="2856"/>
              </a:lnSpc>
            </a:pPr>
            <a:endParaRPr lang="en-US" sz="2880" kern="1200" dirty="0">
              <a:solidFill>
                <a:prstClr val="black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algn="ctr" defTabSz="1097280" hangingPunct="1"/>
            <a:r>
              <a:rPr lang="en-US" sz="2880" kern="1200" dirty="0">
                <a:solidFill>
                  <a:prstClr val="black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DB Cumulative Probability </a:t>
            </a:r>
          </a:p>
          <a:p>
            <a:pPr algn="ctr" defTabSz="1097280" hangingPunct="1"/>
            <a:r>
              <a:rPr lang="en-US" sz="2880" kern="1200" dirty="0">
                <a:solidFill>
                  <a:prstClr val="black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250 vendors x 0.07%</a:t>
            </a:r>
          </a:p>
          <a:p>
            <a:pPr algn="ctr" defTabSz="1097280" hangingPunct="1"/>
            <a:r>
              <a:rPr lang="en-US" sz="2880" kern="1200" dirty="0">
                <a:solidFill>
                  <a:prstClr val="black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17.5% or ~6 years</a:t>
            </a:r>
            <a:endParaRPr lang="en-US" sz="288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8382141-443F-17E3-9F11-7CEF2554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73" y="6788436"/>
            <a:ext cx="368563" cy="3370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9C2ECE-B5CE-5C16-9FC7-E8EF7FF7D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73" y="7161087"/>
            <a:ext cx="368563" cy="3370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D28268-2FFB-35DF-7E11-94F2AF42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34" y="6778125"/>
            <a:ext cx="368563" cy="3370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5D50BC-D7F5-1FE5-8D77-F159863BB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34" y="7150777"/>
            <a:ext cx="368563" cy="3370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40D5B9-985E-74F8-9A6E-E82AC8757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96" y="6778125"/>
            <a:ext cx="368563" cy="3370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5F59AF1-3BF5-16B5-B263-00F2F511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96" y="7150777"/>
            <a:ext cx="368563" cy="3370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60DB203-52A5-331B-0CE9-9707F73AB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58" y="6778125"/>
            <a:ext cx="368563" cy="3370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B8FD4A-DB88-7105-8DFF-C6079ACB0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58" y="7150777"/>
            <a:ext cx="368563" cy="3370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C606C06-F4A0-DC07-0F0B-5E3D0589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619" y="6767815"/>
            <a:ext cx="368563" cy="3370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DABF7E1-44AC-CD01-6A74-9BFEFBC8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619" y="7140467"/>
            <a:ext cx="368563" cy="33706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D028CC-1150-4843-9112-12EBA403F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00" y="6030348"/>
            <a:ext cx="368563" cy="3370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EA7DAED-7966-F073-C0F9-E8CB033F7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00" y="6402999"/>
            <a:ext cx="368563" cy="3370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CD8D01B-3B84-4EF3-2964-945F1EC8F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62" y="6020037"/>
            <a:ext cx="368563" cy="3370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6FA0D72-43B6-E3DE-038A-83CCE40BF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62" y="6392689"/>
            <a:ext cx="368563" cy="33706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FE4B4C7-77A4-7DF3-2341-9FB15A698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24" y="6020037"/>
            <a:ext cx="368563" cy="33706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0C011B-2DF0-366A-D55B-992988090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24" y="6392689"/>
            <a:ext cx="368563" cy="3370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643A6C5-DCF8-AB68-2ED1-DC7BC06D7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985" y="6020037"/>
            <a:ext cx="368563" cy="33706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3FA38F0-0F82-FF90-F445-195FBB414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985" y="6392689"/>
            <a:ext cx="368563" cy="3370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2AE9B9B-94EB-88BA-1385-759843F3B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047" y="6009727"/>
            <a:ext cx="368563" cy="3370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B3E4D3-0EDC-4B6A-3142-DE288AC9F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047" y="6382379"/>
            <a:ext cx="368563" cy="3370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A73305-7457-14C9-3599-9900D61CF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6" y="5261949"/>
            <a:ext cx="368563" cy="33706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670A91-14A0-3D21-4172-7135F0EAB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16" y="5634601"/>
            <a:ext cx="368563" cy="33706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4916A4C-3ECA-C242-5761-C5819E7F0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8" y="5251639"/>
            <a:ext cx="368563" cy="33706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8DD77AD-5C56-2F92-C0B0-F97E3630C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8" y="5624291"/>
            <a:ext cx="368563" cy="33706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BCA0B57-05EC-8A12-BE56-34C34D57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440" y="5251639"/>
            <a:ext cx="368563" cy="33706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F881F6F-764B-A92B-300C-7DCAA575B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440" y="5624291"/>
            <a:ext cx="368563" cy="33706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17ED1ED-6510-E588-BF54-E0B39F5F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501" y="5251639"/>
            <a:ext cx="368563" cy="33706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8B29D97-AF22-8AC0-0E55-DD513C67B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501" y="5624291"/>
            <a:ext cx="368563" cy="33706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5C9E0F6-CBCE-E639-CA01-AD18C6FCF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563" y="5241329"/>
            <a:ext cx="368563" cy="33706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C2FF996-8FF7-6CE5-DA94-068E4813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563" y="5613980"/>
            <a:ext cx="368563" cy="33706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00FDE92-8A93-0BD7-3384-8757D994D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44" y="4503861"/>
            <a:ext cx="368563" cy="3370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2B92D02-19EC-13B1-2230-C0A82D24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44" y="4876513"/>
            <a:ext cx="368563" cy="33706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8CA4001-1F9E-AEDA-E41D-70182F36B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06" y="4493551"/>
            <a:ext cx="368563" cy="33706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066922B-CEDD-A415-97FF-B23772F98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06" y="4866203"/>
            <a:ext cx="368563" cy="3370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8396540-FD74-7FBD-AC79-EB0E68D13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67" y="4493551"/>
            <a:ext cx="368563" cy="33706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FCBAF74-9211-846E-5DFC-64777E69B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67" y="4866203"/>
            <a:ext cx="368563" cy="33706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31B8306-596C-7160-11E1-12DD9DC1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929" y="4493551"/>
            <a:ext cx="368563" cy="33706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CEBDEED-7106-BDDA-0B57-BDC111D4E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929" y="4866203"/>
            <a:ext cx="368563" cy="33706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AB86735-5BA3-C3C0-E28F-EAA97A73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990" y="4483241"/>
            <a:ext cx="368563" cy="33706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D1172B6-9812-1526-FB1A-D2B89C84B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990" y="4855892"/>
            <a:ext cx="368563" cy="33706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94EB86F-22DF-9A55-9457-CA43014C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44" y="3735463"/>
            <a:ext cx="368563" cy="33706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60B1F61-A964-A0CB-AB4B-BA81D1498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44" y="4108115"/>
            <a:ext cx="368563" cy="33706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C2D586D-E68A-AE3F-6D3B-4AF7E1876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06" y="3725153"/>
            <a:ext cx="368563" cy="33706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F47B17D-6F6D-82C8-CD34-CB02EC01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06" y="4097804"/>
            <a:ext cx="368563" cy="33706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FA49858-D2C3-87AD-7C16-B67EB7C8F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67" y="3725153"/>
            <a:ext cx="368563" cy="33706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EE29BA8-63A4-6CA4-8D0E-17799DEE6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67" y="4097804"/>
            <a:ext cx="368563" cy="33706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40E8B22-3571-0356-5581-BCAADD9FF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929" y="3725153"/>
            <a:ext cx="368563" cy="33706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17B90D6-1C4C-99E3-5241-3552BED3B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929" y="4097804"/>
            <a:ext cx="368563" cy="33706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662DA2E-F3CD-BAEF-2617-39A55954E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990" y="3714842"/>
            <a:ext cx="368563" cy="33706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37A47D7-3ED9-58A9-4B2C-CA0E230B2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990" y="4087494"/>
            <a:ext cx="368563" cy="33706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C67071C9-B5F8-9E66-CC77-5CBF1392C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170" y="6788436"/>
            <a:ext cx="368563" cy="337062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0D93C288-9D8C-530C-00FA-31164810C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170" y="7161087"/>
            <a:ext cx="368563" cy="337062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09D3D193-32AC-7959-6713-96EDECAE5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232" y="6778125"/>
            <a:ext cx="368563" cy="33706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7F49DB31-2E7E-1177-8986-1FB3CCE4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232" y="7150777"/>
            <a:ext cx="368563" cy="337062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37841074-9F87-D3B1-EED3-22516B29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293" y="6778125"/>
            <a:ext cx="368563" cy="337062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3D5C2AA-FB8A-1C2A-FC60-8C2BC37AE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293" y="7150777"/>
            <a:ext cx="368563" cy="337062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8C78BDF-BB8B-9F8D-50C6-D731044BC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55" y="6778125"/>
            <a:ext cx="368563" cy="33706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3D59A568-EEEA-7B3E-53F5-ABDA8AA01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55" y="7150777"/>
            <a:ext cx="368563" cy="337062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E7672E8A-3230-BA4B-3DC2-BA6760DA1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416" y="6767815"/>
            <a:ext cx="368563" cy="337062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65120C1-BEFF-366E-9A63-AAEF226C1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416" y="7140467"/>
            <a:ext cx="368563" cy="337062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CF7F9FB7-9015-70F6-9F07-C0C851646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598" y="6030348"/>
            <a:ext cx="368563" cy="337062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7DDA9A60-A86F-EADE-3A20-BAA3AB07F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598" y="6402999"/>
            <a:ext cx="368563" cy="337062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FF62A88-C8FA-953B-5C91-A8BB32B9A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659" y="6020037"/>
            <a:ext cx="368563" cy="33706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1A7FB376-7147-5278-9750-823386DB9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659" y="6392689"/>
            <a:ext cx="368563" cy="337062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1F4E5A47-FDF3-AF49-B396-E72EC03A6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721" y="6020037"/>
            <a:ext cx="368563" cy="337062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5A8C50B3-2E3B-3488-9BE0-64D1CECD6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721" y="6392689"/>
            <a:ext cx="368563" cy="337062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FCD4113C-0D59-24A2-2CA9-1138197A9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782" y="6020037"/>
            <a:ext cx="368563" cy="337062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698437E-4BB6-5589-A6A0-74F422845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782" y="6392689"/>
            <a:ext cx="368563" cy="337062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C96F511-EC70-9B5B-AA63-3FA19FFF9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844" y="6009727"/>
            <a:ext cx="368563" cy="337062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E84F6168-38A5-1740-9152-3CBC6F04D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844" y="6382379"/>
            <a:ext cx="368563" cy="33706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BA56CF5-B459-CDDA-E853-60612A284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114" y="5261949"/>
            <a:ext cx="368563" cy="337062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CC3E55BF-0B30-EA65-E034-3FEA52BAE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114" y="5634601"/>
            <a:ext cx="368563" cy="337062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E365E07-D7C6-BBEC-1180-3767926FE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175" y="5251639"/>
            <a:ext cx="368563" cy="337062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CCB1645F-6581-D6D7-31FD-FB7527B2A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175" y="5624291"/>
            <a:ext cx="368563" cy="337062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E6F568E-70C6-3DFB-95AF-49E61B198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237" y="5251639"/>
            <a:ext cx="368563" cy="337062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0D4121B0-CA71-6235-0027-89068259D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237" y="5624291"/>
            <a:ext cx="368563" cy="337062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73EB10F-F36B-D018-F8AB-8FB58547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298" y="5251639"/>
            <a:ext cx="368563" cy="337062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AA4F3E92-DDDB-D506-7978-3CDC6D6B5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298" y="5624291"/>
            <a:ext cx="368563" cy="337062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2374A99D-EAD3-7CAD-B064-AB1830BF8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360" y="5241329"/>
            <a:ext cx="368563" cy="337062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70D35639-6092-1BEC-AC34-10CD7BA67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360" y="5613980"/>
            <a:ext cx="368563" cy="337062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D1537496-6B7C-8CF2-5568-9BA6F91EC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41" y="4503861"/>
            <a:ext cx="368563" cy="337062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A620ACB3-E1A3-E7C9-EE2E-5213B9402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41" y="4876513"/>
            <a:ext cx="368563" cy="337062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49FD2A55-54E9-9FE4-9307-F086DB63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603" y="4493551"/>
            <a:ext cx="368563" cy="337062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643E3E17-FE8E-E2AC-6866-DD978483A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603" y="4866203"/>
            <a:ext cx="368563" cy="337062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72A35175-6477-124C-8917-37F7D3674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64" y="4493551"/>
            <a:ext cx="368563" cy="337062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C9005286-BD07-3BAE-E424-50AD976C3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64" y="4866203"/>
            <a:ext cx="368563" cy="337062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1FF7096B-6937-B277-6899-FA6945A0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726" y="4493551"/>
            <a:ext cx="368563" cy="337062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E43D3B92-2FAD-F7EC-8AF9-755A2ED81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726" y="4866203"/>
            <a:ext cx="368563" cy="337062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A937D1EB-4ABE-38B2-57A7-704068BF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788" y="4483241"/>
            <a:ext cx="368563" cy="337062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3FF5C24C-A091-17C2-C559-B2AE8C06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788" y="4855892"/>
            <a:ext cx="368563" cy="337062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61AAAFBE-EED8-C042-CAF3-C408B308B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41" y="3735463"/>
            <a:ext cx="368563" cy="337062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64236DA-F671-3DC4-30B7-0FED6B5D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41" y="4108115"/>
            <a:ext cx="368563" cy="337062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12A4BEC4-D58C-BAB2-60AF-4D1E4F1A1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603" y="3725153"/>
            <a:ext cx="368563" cy="337062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EC079A0-9517-7365-367D-CBD575777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603" y="4097804"/>
            <a:ext cx="368563" cy="337062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86CDF3E7-FBD9-2008-55DE-303B81188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64" y="3725153"/>
            <a:ext cx="368563" cy="337062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5762047F-D937-2F05-845A-3B902040A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64" y="4097804"/>
            <a:ext cx="368563" cy="337062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BE308577-85D1-4EFD-4F40-D7C5C906A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726" y="3725153"/>
            <a:ext cx="368563" cy="337062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DF3A17D3-5819-BD0F-9486-E0AA16F43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726" y="4097804"/>
            <a:ext cx="368563" cy="337062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206DBB15-0E1A-407D-D043-58E99EFD6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788" y="3714842"/>
            <a:ext cx="368563" cy="33706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7002F12E-888D-9E0A-9F16-5FECF092D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788" y="4087494"/>
            <a:ext cx="368563" cy="337062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1B60DA1D-4D84-D901-A979-851335892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750" y="6765747"/>
            <a:ext cx="368563" cy="337062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513B0890-1493-9229-5669-D585735AE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750" y="7138399"/>
            <a:ext cx="368563" cy="337062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48625115-A7BD-E29D-E7C7-D462594A4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812" y="6765747"/>
            <a:ext cx="368563" cy="337062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3962CBD2-CAB0-1D4B-5DD3-4CD268F5C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812" y="7138399"/>
            <a:ext cx="368563" cy="337062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082D596D-93F7-EA66-FA8B-9BAC52D63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78" y="6007659"/>
            <a:ext cx="368563" cy="337062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655D235A-F2D4-3F4A-AF7E-AEAF1D25F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78" y="6380311"/>
            <a:ext cx="368563" cy="337062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621BFC43-D1FD-9287-7457-0DAC5FAF4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239" y="6007659"/>
            <a:ext cx="368563" cy="337062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06D0645A-39A0-B865-7A65-9EAAF0E42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239" y="6380311"/>
            <a:ext cx="368563" cy="337062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C4DD094A-97CE-D24D-2A9F-C8A399940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694" y="5239261"/>
            <a:ext cx="368563" cy="337062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EA0B92A1-D8A9-1F8F-9470-23C2B4697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694" y="5611913"/>
            <a:ext cx="368563" cy="337062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CB8CCC6A-5EFE-B688-5EBE-EF55FD0E5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755" y="5239261"/>
            <a:ext cx="368563" cy="337062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52B7C8BF-B0EE-57C1-5E5C-20EB848BA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755" y="5611913"/>
            <a:ext cx="368563" cy="337062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937D9661-9987-370E-D220-9F48B4490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21" y="4481173"/>
            <a:ext cx="368563" cy="337062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F1C9CD1F-EAD8-8F37-3221-3C637E0F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21" y="4853825"/>
            <a:ext cx="368563" cy="337062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46D7276E-2CFD-35DA-D008-848CA18B1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83" y="4481173"/>
            <a:ext cx="368563" cy="337062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845BFD8F-EE3C-42B1-1A69-E82D61604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83" y="4853825"/>
            <a:ext cx="368563" cy="337062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AC9F0C4C-BEB8-2EAB-593A-5A20EF154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21" y="3712775"/>
            <a:ext cx="368563" cy="337062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5B5ECD06-E35D-C47E-E9B3-E648C2660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21" y="4085426"/>
            <a:ext cx="368563" cy="337062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54B34410-CEA9-3B56-F3F6-44E761142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83" y="3712775"/>
            <a:ext cx="368563" cy="337062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104CABC4-E2E1-2738-72EB-6E8C78089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83" y="4085426"/>
            <a:ext cx="368563" cy="337062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25664ECB-4AF0-1418-1580-B995453CC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746" y="6771500"/>
            <a:ext cx="368563" cy="337062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9B9B1EA3-F7E4-AA58-C43A-8B9C113A4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746" y="7144152"/>
            <a:ext cx="368563" cy="337062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6347FB5C-80D5-1EB8-D5BD-92DA70BF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807" y="6761190"/>
            <a:ext cx="368563" cy="337062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6EDFA8B1-522D-658A-8C16-BCBF03492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807" y="7133842"/>
            <a:ext cx="368563" cy="337062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869BA7F1-D059-0656-BBE6-0B4FD6BE9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173" y="6013412"/>
            <a:ext cx="368563" cy="337062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2882B7AA-A5AD-151E-8887-A847851FB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173" y="6386064"/>
            <a:ext cx="368563" cy="337062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AE470A7E-E53E-D5F3-68FF-1D638457A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235" y="6003102"/>
            <a:ext cx="368563" cy="337062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DC8AC098-5517-E907-4EDB-EE13FCD7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235" y="6375754"/>
            <a:ext cx="368563" cy="337062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A1DF5B09-B92A-BA5C-7340-1E20C99AD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89" y="5245014"/>
            <a:ext cx="368563" cy="337062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91CD3566-F63F-79BB-3A85-3429E60B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89" y="5617666"/>
            <a:ext cx="368563" cy="337062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9D1154BD-BC43-A867-2648-38816DBC9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751" y="5234704"/>
            <a:ext cx="368563" cy="337062"/>
          </a:xfrm>
          <a:prstGeom prst="rect">
            <a:avLst/>
          </a:prstGeom>
        </p:spPr>
      </p:pic>
      <p:pic>
        <p:nvPicPr>
          <p:cNvPr id="238" name="Picture 237">
            <a:extLst>
              <a:ext uri="{FF2B5EF4-FFF2-40B4-BE49-F238E27FC236}">
                <a16:creationId xmlns:a16="http://schemas.microsoft.com/office/drawing/2014/main" id="{553D44BD-6CFC-F689-9CAC-E361DEBA3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751" y="5607355"/>
            <a:ext cx="368563" cy="337062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E52DAB46-6199-44D5-497F-DCED20CBE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117" y="4486926"/>
            <a:ext cx="368563" cy="337062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4998A7CB-8063-DCC4-E4F6-E2CC00158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117" y="4859578"/>
            <a:ext cx="368563" cy="337062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7A48CE03-7140-21A6-C0E9-77D7BEFB4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179" y="4476616"/>
            <a:ext cx="368563" cy="337062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A16C3D56-F557-722F-6910-AE1940A5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179" y="4849267"/>
            <a:ext cx="368563" cy="337062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5E9BF6EA-289F-3E04-366F-4FF6D776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117" y="3718528"/>
            <a:ext cx="368563" cy="337062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B49F23EC-1E12-8DDB-D063-21D9483DB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117" y="4091179"/>
            <a:ext cx="368563" cy="337062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3CE4CF15-4914-A91F-AE4B-202F58915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179" y="3708217"/>
            <a:ext cx="368563" cy="337062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46A5E589-42F6-6BF0-C63E-00F69C55A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179" y="4080869"/>
            <a:ext cx="368563" cy="337062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159F624F-0889-7811-8687-14D9ED86F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141" y="6759122"/>
            <a:ext cx="368563" cy="337062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175D395B-6F5E-1034-D768-B3D60D0B2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141" y="7131774"/>
            <a:ext cx="368563" cy="337062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237EDEB7-464A-5F8C-AE6B-DC3843653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952" y="6759122"/>
            <a:ext cx="368563" cy="337062"/>
          </a:xfrm>
          <a:prstGeom prst="rect">
            <a:avLst/>
          </a:pr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8F8FFF6F-5D66-E01E-B83F-4A446CF9A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952" y="7131774"/>
            <a:ext cx="368563" cy="337062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7E169A75-DD4C-292A-6E58-1D7220E9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569" y="6001034"/>
            <a:ext cx="368563" cy="337062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5207B6B2-8183-5535-3E70-CD39E8ADF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569" y="6373686"/>
            <a:ext cx="368563" cy="337062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488A9FCF-182E-CE64-113B-628AE5B72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379" y="6001034"/>
            <a:ext cx="368563" cy="337062"/>
          </a:xfrm>
          <a:prstGeom prst="rect">
            <a:avLst/>
          </a:prstGeom>
        </p:spPr>
      </p:pic>
      <p:pic>
        <p:nvPicPr>
          <p:cNvPr id="254" name="Picture 253">
            <a:extLst>
              <a:ext uri="{FF2B5EF4-FFF2-40B4-BE49-F238E27FC236}">
                <a16:creationId xmlns:a16="http://schemas.microsoft.com/office/drawing/2014/main" id="{C7DD22E4-C66F-10AC-4BBC-C27F37500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379" y="6373686"/>
            <a:ext cx="368563" cy="337062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E0B4F36A-68E0-503A-F0FB-A380BF91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85" y="5232636"/>
            <a:ext cx="368563" cy="337062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86C3B2D4-CD05-C3F6-7A2E-8BDAD5A37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85" y="5605288"/>
            <a:ext cx="368563" cy="337062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840D2916-259F-A5E2-A707-DA03073C6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895" y="5232636"/>
            <a:ext cx="368563" cy="337062"/>
          </a:xfrm>
          <a:prstGeom prst="rect">
            <a:avLst/>
          </a:pr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9CCD3D00-A897-EE51-7F4D-B9AA86A0C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895" y="5605288"/>
            <a:ext cx="368563" cy="337062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467B4B3A-519E-9B9B-7B06-FC4A98065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512" y="4474548"/>
            <a:ext cx="368563" cy="337062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E36CFCEC-E774-8490-7324-B673E9F16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512" y="4847200"/>
            <a:ext cx="368563" cy="337062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8C481F87-8F1D-06C0-DF71-9014F2B44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23" y="4474548"/>
            <a:ext cx="368563" cy="337062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B9F57658-2FB9-CF34-9DFE-073FCF2B2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23" y="4847200"/>
            <a:ext cx="368563" cy="337062"/>
          </a:xfrm>
          <a:prstGeom prst="rect">
            <a:avLst/>
          </a:prstGeom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70BBB079-762E-A233-1093-55AE6F57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512" y="3706150"/>
            <a:ext cx="368563" cy="337062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0A738EAF-D4CA-8B0C-2438-A9AEF074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512" y="4078801"/>
            <a:ext cx="368563" cy="337062"/>
          </a:xfrm>
          <a:prstGeom prst="rect">
            <a:avLst/>
          </a:prstGeom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75AB64CB-D727-FB57-1790-2E3AAA341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23" y="3706150"/>
            <a:ext cx="368563" cy="337062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925524DC-7A20-9CBE-A5AE-DE41A8D9E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23" y="4078801"/>
            <a:ext cx="368563" cy="337062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094EFBAD-366F-691D-E87A-D058C00B8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519" y="6758249"/>
            <a:ext cx="368563" cy="337062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C2425F22-5F24-920F-DE99-2E38C7A3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519" y="7130901"/>
            <a:ext cx="368563" cy="337062"/>
          </a:xfrm>
          <a:prstGeom prst="rect">
            <a:avLst/>
          </a:prstGeom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FE234CCA-52AC-7006-1D72-56BC2B5A6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580" y="6747939"/>
            <a:ext cx="368563" cy="337062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AB4CA554-32B9-64BB-4F90-5358B2CB9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580" y="7120591"/>
            <a:ext cx="368563" cy="337062"/>
          </a:xfrm>
          <a:prstGeom prst="rect">
            <a:avLst/>
          </a:prstGeom>
        </p:spPr>
      </p:pic>
      <p:pic>
        <p:nvPicPr>
          <p:cNvPr id="271" name="Picture 270">
            <a:extLst>
              <a:ext uri="{FF2B5EF4-FFF2-40B4-BE49-F238E27FC236}">
                <a16:creationId xmlns:a16="http://schemas.microsoft.com/office/drawing/2014/main" id="{E5FA082D-5891-8237-C5EA-30CAA45B5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946" y="6000161"/>
            <a:ext cx="368563" cy="337062"/>
          </a:xfrm>
          <a:prstGeom prst="rect">
            <a:avLst/>
          </a:prstGeom>
        </p:spPr>
      </p:pic>
      <p:pic>
        <p:nvPicPr>
          <p:cNvPr id="272" name="Picture 271">
            <a:extLst>
              <a:ext uri="{FF2B5EF4-FFF2-40B4-BE49-F238E27FC236}">
                <a16:creationId xmlns:a16="http://schemas.microsoft.com/office/drawing/2014/main" id="{2804277A-DB3C-0B15-80AF-7E6A85759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946" y="6372813"/>
            <a:ext cx="368563" cy="337062"/>
          </a:xfrm>
          <a:prstGeom prst="rect">
            <a:avLst/>
          </a:prstGeom>
        </p:spPr>
      </p:pic>
      <p:pic>
        <p:nvPicPr>
          <p:cNvPr id="273" name="Picture 272">
            <a:extLst>
              <a:ext uri="{FF2B5EF4-FFF2-40B4-BE49-F238E27FC236}">
                <a16:creationId xmlns:a16="http://schemas.microsoft.com/office/drawing/2014/main" id="{425E5B97-3BC3-03C8-4399-C909589AB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08" y="5989851"/>
            <a:ext cx="368563" cy="337062"/>
          </a:xfrm>
          <a:prstGeom prst="rect">
            <a:avLst/>
          </a:pr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id="{137A961D-C099-2E50-0A92-8EB50212F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08" y="6362503"/>
            <a:ext cx="368563" cy="337062"/>
          </a:xfrm>
          <a:prstGeom prst="rect">
            <a:avLst/>
          </a:prstGeom>
        </p:spPr>
      </p:pic>
      <p:pic>
        <p:nvPicPr>
          <p:cNvPr id="275" name="Picture 274">
            <a:extLst>
              <a:ext uri="{FF2B5EF4-FFF2-40B4-BE49-F238E27FC236}">
                <a16:creationId xmlns:a16="http://schemas.microsoft.com/office/drawing/2014/main" id="{22BAAC7A-34B8-78C7-E7A4-0D8377C3E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462" y="5231763"/>
            <a:ext cx="368563" cy="337062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4B06B5AC-D206-E078-7C9E-06723C087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462" y="5604415"/>
            <a:ext cx="368563" cy="337062"/>
          </a:xfrm>
          <a:prstGeom prst="rect">
            <a:avLst/>
          </a:prstGeom>
        </p:spPr>
      </p:pic>
      <p:pic>
        <p:nvPicPr>
          <p:cNvPr id="277" name="Picture 276">
            <a:extLst>
              <a:ext uri="{FF2B5EF4-FFF2-40B4-BE49-F238E27FC236}">
                <a16:creationId xmlns:a16="http://schemas.microsoft.com/office/drawing/2014/main" id="{22E56D66-922F-094F-7D71-6A7A3AF90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524" y="5221453"/>
            <a:ext cx="368563" cy="337062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758E8023-CF16-C776-82B4-DF411E6B6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524" y="5594104"/>
            <a:ext cx="368563" cy="337062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C1F33F4F-EBC8-5E9D-39B5-8762A7BD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890" y="4473675"/>
            <a:ext cx="368563" cy="337062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F69AA2CF-F66F-0394-F601-0FA474619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890" y="4846327"/>
            <a:ext cx="368563" cy="337062"/>
          </a:xfrm>
          <a:prstGeom prst="rect">
            <a:avLst/>
          </a:prstGeom>
        </p:spPr>
      </p:pic>
      <p:pic>
        <p:nvPicPr>
          <p:cNvPr id="281" name="Picture 280">
            <a:extLst>
              <a:ext uri="{FF2B5EF4-FFF2-40B4-BE49-F238E27FC236}">
                <a16:creationId xmlns:a16="http://schemas.microsoft.com/office/drawing/2014/main" id="{B2909AB6-C4FC-6CE8-F263-27D1790E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52" y="4463365"/>
            <a:ext cx="368563" cy="337062"/>
          </a:xfrm>
          <a:prstGeom prst="rect">
            <a:avLst/>
          </a:pr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id="{B189EE43-B181-B00A-97E5-B89E07055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52" y="4836016"/>
            <a:ext cx="368563" cy="337062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F94E677F-0EE2-CBD9-E48C-1E580AB55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890" y="3705277"/>
            <a:ext cx="368563" cy="337062"/>
          </a:xfrm>
          <a:prstGeom prst="rect">
            <a:avLst/>
          </a:prstGeom>
        </p:spPr>
      </p:pic>
      <p:pic>
        <p:nvPicPr>
          <p:cNvPr id="284" name="Picture 283">
            <a:extLst>
              <a:ext uri="{FF2B5EF4-FFF2-40B4-BE49-F238E27FC236}">
                <a16:creationId xmlns:a16="http://schemas.microsoft.com/office/drawing/2014/main" id="{0D95F27F-1834-51A2-3D46-F93A971A5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890" y="4077928"/>
            <a:ext cx="368563" cy="337062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96276315-B99E-CACB-376B-2C721024B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52" y="3694966"/>
            <a:ext cx="368563" cy="337062"/>
          </a:xfrm>
          <a:prstGeom prst="rect">
            <a:avLst/>
          </a:prstGeom>
        </p:spPr>
      </p:pic>
      <p:pic>
        <p:nvPicPr>
          <p:cNvPr id="286" name="Picture 285">
            <a:extLst>
              <a:ext uri="{FF2B5EF4-FFF2-40B4-BE49-F238E27FC236}">
                <a16:creationId xmlns:a16="http://schemas.microsoft.com/office/drawing/2014/main" id="{97E22855-F774-6569-D6BC-F991F9500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52" y="4067618"/>
            <a:ext cx="368563" cy="337062"/>
          </a:xfrm>
          <a:prstGeom prst="rect">
            <a:avLst/>
          </a:prstGeom>
        </p:spPr>
      </p:pic>
      <p:pic>
        <p:nvPicPr>
          <p:cNvPr id="287" name="Picture 286">
            <a:extLst>
              <a:ext uri="{FF2B5EF4-FFF2-40B4-BE49-F238E27FC236}">
                <a16:creationId xmlns:a16="http://schemas.microsoft.com/office/drawing/2014/main" id="{F5F02025-EBFD-4D9B-ADEF-D9D2D9726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914" y="6745871"/>
            <a:ext cx="368563" cy="337062"/>
          </a:xfrm>
          <a:prstGeom prst="rect">
            <a:avLst/>
          </a:prstGeom>
        </p:spPr>
      </p:pic>
      <p:pic>
        <p:nvPicPr>
          <p:cNvPr id="288" name="Picture 287">
            <a:extLst>
              <a:ext uri="{FF2B5EF4-FFF2-40B4-BE49-F238E27FC236}">
                <a16:creationId xmlns:a16="http://schemas.microsoft.com/office/drawing/2014/main" id="{9C0B6185-CF2B-6C51-E8E9-4ABD26847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914" y="7118523"/>
            <a:ext cx="368563" cy="337062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20E9FB95-E4E5-7A3A-824B-B760CFB0A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976" y="6745871"/>
            <a:ext cx="368563" cy="337062"/>
          </a:xfrm>
          <a:prstGeom prst="rect">
            <a:avLst/>
          </a:prstGeom>
        </p:spPr>
      </p:pic>
      <p:pic>
        <p:nvPicPr>
          <p:cNvPr id="290" name="Picture 289">
            <a:extLst>
              <a:ext uri="{FF2B5EF4-FFF2-40B4-BE49-F238E27FC236}">
                <a16:creationId xmlns:a16="http://schemas.microsoft.com/office/drawing/2014/main" id="{E2661A53-3ABD-4472-F680-B7F3A962A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976" y="7118523"/>
            <a:ext cx="368563" cy="337062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67A65F62-673A-63BB-4E1F-D41CF34ED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342" y="5987783"/>
            <a:ext cx="368563" cy="337062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B77E5C44-C61D-AED7-6D41-4F8C07758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342" y="6360435"/>
            <a:ext cx="368563" cy="337062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A5685805-7802-5F54-3C9B-9B88D16CA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403" y="5987783"/>
            <a:ext cx="368563" cy="337062"/>
          </a:xfrm>
          <a:prstGeom prst="rect">
            <a:avLst/>
          </a:prstGeom>
        </p:spPr>
      </p:pic>
      <p:pic>
        <p:nvPicPr>
          <p:cNvPr id="294" name="Picture 293">
            <a:extLst>
              <a:ext uri="{FF2B5EF4-FFF2-40B4-BE49-F238E27FC236}">
                <a16:creationId xmlns:a16="http://schemas.microsoft.com/office/drawing/2014/main" id="{EA1C5F4F-8096-5DE1-479E-F34D7DF9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403" y="6360435"/>
            <a:ext cx="368563" cy="337062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0FD7591F-9D08-EB1B-4E7B-CBDFC78EA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858" y="5219385"/>
            <a:ext cx="368563" cy="337062"/>
          </a:xfrm>
          <a:prstGeom prst="rect">
            <a:avLst/>
          </a:prstGeom>
        </p:spPr>
      </p:pic>
      <p:pic>
        <p:nvPicPr>
          <p:cNvPr id="296" name="Picture 295">
            <a:extLst>
              <a:ext uri="{FF2B5EF4-FFF2-40B4-BE49-F238E27FC236}">
                <a16:creationId xmlns:a16="http://schemas.microsoft.com/office/drawing/2014/main" id="{9EBB07A3-29D5-BCD4-A183-700E19865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858" y="5592037"/>
            <a:ext cx="368563" cy="337062"/>
          </a:xfrm>
          <a:prstGeom prst="rect">
            <a:avLst/>
          </a:prstGeom>
        </p:spPr>
      </p:pic>
      <p:pic>
        <p:nvPicPr>
          <p:cNvPr id="297" name="Picture 296">
            <a:extLst>
              <a:ext uri="{FF2B5EF4-FFF2-40B4-BE49-F238E27FC236}">
                <a16:creationId xmlns:a16="http://schemas.microsoft.com/office/drawing/2014/main" id="{F5A35FFD-81A7-C340-574F-37F742178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919" y="5219385"/>
            <a:ext cx="368563" cy="337062"/>
          </a:xfrm>
          <a:prstGeom prst="rect">
            <a:avLst/>
          </a:prstGeom>
        </p:spPr>
      </p:pic>
      <p:pic>
        <p:nvPicPr>
          <p:cNvPr id="298" name="Picture 297">
            <a:extLst>
              <a:ext uri="{FF2B5EF4-FFF2-40B4-BE49-F238E27FC236}">
                <a16:creationId xmlns:a16="http://schemas.microsoft.com/office/drawing/2014/main" id="{87F9AB4A-FA8A-8EEC-5729-A95BB0D4B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919" y="5592037"/>
            <a:ext cx="368563" cy="337062"/>
          </a:xfrm>
          <a:prstGeom prst="rect">
            <a:avLst/>
          </a:prstGeom>
        </p:spPr>
      </p:pic>
      <p:pic>
        <p:nvPicPr>
          <p:cNvPr id="299" name="Picture 298">
            <a:extLst>
              <a:ext uri="{FF2B5EF4-FFF2-40B4-BE49-F238E27FC236}">
                <a16:creationId xmlns:a16="http://schemas.microsoft.com/office/drawing/2014/main" id="{C64C70C7-5DEC-01D3-3612-8F09AC8B4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285" y="4461297"/>
            <a:ext cx="368563" cy="337062"/>
          </a:xfrm>
          <a:prstGeom prst="rect">
            <a:avLst/>
          </a:prstGeom>
        </p:spPr>
      </p:pic>
      <p:pic>
        <p:nvPicPr>
          <p:cNvPr id="300" name="Picture 299">
            <a:extLst>
              <a:ext uri="{FF2B5EF4-FFF2-40B4-BE49-F238E27FC236}">
                <a16:creationId xmlns:a16="http://schemas.microsoft.com/office/drawing/2014/main" id="{1C641BF0-E899-1271-3A87-7A6DF3998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285" y="4833949"/>
            <a:ext cx="368563" cy="337062"/>
          </a:xfrm>
          <a:prstGeom prst="rect">
            <a:avLst/>
          </a:prstGeom>
        </p:spPr>
      </p:pic>
      <p:pic>
        <p:nvPicPr>
          <p:cNvPr id="301" name="Picture 300">
            <a:extLst>
              <a:ext uri="{FF2B5EF4-FFF2-40B4-BE49-F238E27FC236}">
                <a16:creationId xmlns:a16="http://schemas.microsoft.com/office/drawing/2014/main" id="{74FF0491-0AA8-D634-4459-E2ABFBEDF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47" y="4461297"/>
            <a:ext cx="368563" cy="337062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D1D4B0F7-331F-C8AE-5C42-3C8CCA8B0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47" y="4833949"/>
            <a:ext cx="368563" cy="337062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53967517-8313-CF40-6003-E8ED6EBFC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285" y="3692899"/>
            <a:ext cx="368563" cy="337062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B5741FBC-FC8C-5CE9-09A7-F869DF05E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285" y="4065550"/>
            <a:ext cx="368563" cy="337062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72806C2E-11C1-1AC2-3CFE-E2BC98588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47" y="3692899"/>
            <a:ext cx="368563" cy="337062"/>
          </a:xfrm>
          <a:prstGeom prst="rect">
            <a:avLst/>
          </a:prstGeom>
        </p:spPr>
      </p:pic>
      <p:pic>
        <p:nvPicPr>
          <p:cNvPr id="306" name="Picture 305">
            <a:extLst>
              <a:ext uri="{FF2B5EF4-FFF2-40B4-BE49-F238E27FC236}">
                <a16:creationId xmlns:a16="http://schemas.microsoft.com/office/drawing/2014/main" id="{AB32B19F-E0F8-7F79-95D6-A23693AD8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347" y="4065550"/>
            <a:ext cx="368563" cy="337062"/>
          </a:xfrm>
          <a:prstGeom prst="rect">
            <a:avLst/>
          </a:prstGeom>
        </p:spPr>
      </p:pic>
      <p:pic>
        <p:nvPicPr>
          <p:cNvPr id="307" name="Picture 306">
            <a:extLst>
              <a:ext uri="{FF2B5EF4-FFF2-40B4-BE49-F238E27FC236}">
                <a16:creationId xmlns:a16="http://schemas.microsoft.com/office/drawing/2014/main" id="{B3073C90-29B9-9AC4-3231-3091EE0BE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07" y="1843071"/>
            <a:ext cx="368563" cy="337062"/>
          </a:xfrm>
          <a:prstGeom prst="rect">
            <a:avLst/>
          </a:prstGeom>
        </p:spPr>
      </p:pic>
      <p:pic>
        <p:nvPicPr>
          <p:cNvPr id="308" name="Picture 307">
            <a:extLst>
              <a:ext uri="{FF2B5EF4-FFF2-40B4-BE49-F238E27FC236}">
                <a16:creationId xmlns:a16="http://schemas.microsoft.com/office/drawing/2014/main" id="{01F2D515-6CED-9F49-468C-2D88F5AF9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07" y="2215723"/>
            <a:ext cx="368563" cy="337062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D2E16840-9FFA-B8EB-6666-4AC216BA5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69" y="1832761"/>
            <a:ext cx="368563" cy="337062"/>
          </a:xfrm>
          <a:prstGeom prst="rect">
            <a:avLst/>
          </a:prstGeom>
        </p:spPr>
      </p:pic>
      <p:pic>
        <p:nvPicPr>
          <p:cNvPr id="310" name="Picture 309">
            <a:extLst>
              <a:ext uri="{FF2B5EF4-FFF2-40B4-BE49-F238E27FC236}">
                <a16:creationId xmlns:a16="http://schemas.microsoft.com/office/drawing/2014/main" id="{AF90D752-396E-2894-DCDE-81248668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69" y="2205412"/>
            <a:ext cx="368563" cy="337062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350F96EA-EFEC-1A36-E3B0-7CA08BB4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731" y="1832761"/>
            <a:ext cx="368563" cy="337062"/>
          </a:xfrm>
          <a:prstGeom prst="rect">
            <a:avLst/>
          </a:prstGeom>
        </p:spPr>
      </p:pic>
      <p:pic>
        <p:nvPicPr>
          <p:cNvPr id="312" name="Picture 311">
            <a:extLst>
              <a:ext uri="{FF2B5EF4-FFF2-40B4-BE49-F238E27FC236}">
                <a16:creationId xmlns:a16="http://schemas.microsoft.com/office/drawing/2014/main" id="{55F191CE-6693-71DC-7DDF-CD71E7EF5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731" y="2205412"/>
            <a:ext cx="368563" cy="337062"/>
          </a:xfrm>
          <a:prstGeom prst="rect">
            <a:avLst/>
          </a:prstGeom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02EF50CA-5666-08A4-94D2-3950B6B8F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792" y="1832761"/>
            <a:ext cx="368563" cy="337062"/>
          </a:xfrm>
          <a:prstGeom prst="rect">
            <a:avLst/>
          </a:prstGeom>
        </p:spPr>
      </p:pic>
      <p:pic>
        <p:nvPicPr>
          <p:cNvPr id="314" name="Picture 313">
            <a:extLst>
              <a:ext uri="{FF2B5EF4-FFF2-40B4-BE49-F238E27FC236}">
                <a16:creationId xmlns:a16="http://schemas.microsoft.com/office/drawing/2014/main" id="{C2F481B9-1204-C617-54EB-5BFAB874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792" y="2205412"/>
            <a:ext cx="368563" cy="337062"/>
          </a:xfrm>
          <a:prstGeom prst="rect">
            <a:avLst/>
          </a:prstGeom>
        </p:spPr>
      </p:pic>
      <p:pic>
        <p:nvPicPr>
          <p:cNvPr id="315" name="Picture 314">
            <a:extLst>
              <a:ext uri="{FF2B5EF4-FFF2-40B4-BE49-F238E27FC236}">
                <a16:creationId xmlns:a16="http://schemas.microsoft.com/office/drawing/2014/main" id="{2AA81AD5-6EB6-89CC-33C5-18F68DEEC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854" y="1822450"/>
            <a:ext cx="368563" cy="337062"/>
          </a:xfrm>
          <a:prstGeom prst="rect">
            <a:avLst/>
          </a:prstGeom>
        </p:spPr>
      </p:pic>
      <p:pic>
        <p:nvPicPr>
          <p:cNvPr id="316" name="Picture 315">
            <a:extLst>
              <a:ext uri="{FF2B5EF4-FFF2-40B4-BE49-F238E27FC236}">
                <a16:creationId xmlns:a16="http://schemas.microsoft.com/office/drawing/2014/main" id="{F265CA94-B0E8-8AAC-1D84-AEC9F762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854" y="2195102"/>
            <a:ext cx="368563" cy="337062"/>
          </a:xfrm>
          <a:prstGeom prst="rect">
            <a:avLst/>
          </a:prstGeom>
        </p:spPr>
      </p:pic>
      <p:pic>
        <p:nvPicPr>
          <p:cNvPr id="368" name="Picture 367">
            <a:extLst>
              <a:ext uri="{FF2B5EF4-FFF2-40B4-BE49-F238E27FC236}">
                <a16:creationId xmlns:a16="http://schemas.microsoft.com/office/drawing/2014/main" id="{40A8EC2C-390F-0FE3-A319-BD7AF2493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414" y="6752497"/>
            <a:ext cx="368563" cy="337062"/>
          </a:xfrm>
          <a:prstGeom prst="rect">
            <a:avLst/>
          </a:prstGeom>
        </p:spPr>
      </p:pic>
      <p:pic>
        <p:nvPicPr>
          <p:cNvPr id="369" name="Picture 368">
            <a:extLst>
              <a:ext uri="{FF2B5EF4-FFF2-40B4-BE49-F238E27FC236}">
                <a16:creationId xmlns:a16="http://schemas.microsoft.com/office/drawing/2014/main" id="{E026ACD5-3347-5426-CD27-706A53B5B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414" y="7125149"/>
            <a:ext cx="368563" cy="337062"/>
          </a:xfrm>
          <a:prstGeom prst="rect">
            <a:avLst/>
          </a:prstGeom>
        </p:spPr>
      </p:pic>
      <p:pic>
        <p:nvPicPr>
          <p:cNvPr id="370" name="Picture 369">
            <a:extLst>
              <a:ext uri="{FF2B5EF4-FFF2-40B4-BE49-F238E27FC236}">
                <a16:creationId xmlns:a16="http://schemas.microsoft.com/office/drawing/2014/main" id="{6F6ADD42-2BA6-F4B8-AB53-60AFAA512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41" y="5994409"/>
            <a:ext cx="368563" cy="337062"/>
          </a:xfrm>
          <a:prstGeom prst="rect">
            <a:avLst/>
          </a:prstGeom>
        </p:spPr>
      </p:pic>
      <p:pic>
        <p:nvPicPr>
          <p:cNvPr id="371" name="Picture 370">
            <a:extLst>
              <a:ext uri="{FF2B5EF4-FFF2-40B4-BE49-F238E27FC236}">
                <a16:creationId xmlns:a16="http://schemas.microsoft.com/office/drawing/2014/main" id="{17B6EACD-6BA4-CF3F-1425-64E608A5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41" y="6367061"/>
            <a:ext cx="368563" cy="337062"/>
          </a:xfrm>
          <a:prstGeom prst="rect">
            <a:avLst/>
          </a:prstGeom>
        </p:spPr>
      </p:pic>
      <p:pic>
        <p:nvPicPr>
          <p:cNvPr id="372" name="Picture 371">
            <a:extLst>
              <a:ext uri="{FF2B5EF4-FFF2-40B4-BE49-F238E27FC236}">
                <a16:creationId xmlns:a16="http://schemas.microsoft.com/office/drawing/2014/main" id="{610CD415-35C5-94BD-B417-6B51863E7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357" y="5226011"/>
            <a:ext cx="368563" cy="337062"/>
          </a:xfrm>
          <a:prstGeom prst="rect">
            <a:avLst/>
          </a:prstGeom>
        </p:spPr>
      </p:pic>
      <p:pic>
        <p:nvPicPr>
          <p:cNvPr id="373" name="Picture 372">
            <a:extLst>
              <a:ext uri="{FF2B5EF4-FFF2-40B4-BE49-F238E27FC236}">
                <a16:creationId xmlns:a16="http://schemas.microsoft.com/office/drawing/2014/main" id="{1535453A-9CBE-2097-E029-B39F0F466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357" y="5598663"/>
            <a:ext cx="368563" cy="337062"/>
          </a:xfrm>
          <a:prstGeom prst="rect">
            <a:avLst/>
          </a:prstGeom>
        </p:spPr>
      </p:pic>
      <p:pic>
        <p:nvPicPr>
          <p:cNvPr id="374" name="Picture 373">
            <a:extLst>
              <a:ext uri="{FF2B5EF4-FFF2-40B4-BE49-F238E27FC236}">
                <a16:creationId xmlns:a16="http://schemas.microsoft.com/office/drawing/2014/main" id="{7DA98F07-5C5A-C0D3-FBBB-A738EDBF4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785" y="4467923"/>
            <a:ext cx="368563" cy="337062"/>
          </a:xfrm>
          <a:prstGeom prst="rect">
            <a:avLst/>
          </a:prstGeom>
        </p:spPr>
      </p:pic>
      <p:pic>
        <p:nvPicPr>
          <p:cNvPr id="375" name="Picture 374">
            <a:extLst>
              <a:ext uri="{FF2B5EF4-FFF2-40B4-BE49-F238E27FC236}">
                <a16:creationId xmlns:a16="http://schemas.microsoft.com/office/drawing/2014/main" id="{BC368A2F-C760-ACEC-30A0-3EB0C6E4D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785" y="4840575"/>
            <a:ext cx="368563" cy="337062"/>
          </a:xfrm>
          <a:prstGeom prst="rect">
            <a:avLst/>
          </a:prstGeom>
        </p:spPr>
      </p:pic>
      <p:pic>
        <p:nvPicPr>
          <p:cNvPr id="376" name="Picture 375">
            <a:extLst>
              <a:ext uri="{FF2B5EF4-FFF2-40B4-BE49-F238E27FC236}">
                <a16:creationId xmlns:a16="http://schemas.microsoft.com/office/drawing/2014/main" id="{3E5EDBEA-950E-B567-9969-755438216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785" y="3699525"/>
            <a:ext cx="368563" cy="337062"/>
          </a:xfrm>
          <a:prstGeom prst="rect">
            <a:avLst/>
          </a:prstGeom>
        </p:spPr>
      </p:pic>
      <p:pic>
        <p:nvPicPr>
          <p:cNvPr id="377" name="Picture 376">
            <a:extLst>
              <a:ext uri="{FF2B5EF4-FFF2-40B4-BE49-F238E27FC236}">
                <a16:creationId xmlns:a16="http://schemas.microsoft.com/office/drawing/2014/main" id="{637D30D9-9462-5D42-B978-2920D61A5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785" y="4072176"/>
            <a:ext cx="368563" cy="337062"/>
          </a:xfrm>
          <a:prstGeom prst="rect">
            <a:avLst/>
          </a:prstGeom>
        </p:spPr>
      </p:pic>
      <p:pic>
        <p:nvPicPr>
          <p:cNvPr id="378" name="Picture 377">
            <a:extLst>
              <a:ext uri="{FF2B5EF4-FFF2-40B4-BE49-F238E27FC236}">
                <a16:creationId xmlns:a16="http://schemas.microsoft.com/office/drawing/2014/main" id="{9A993DC1-2351-2856-9875-11DFB5E16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981" y="6751624"/>
            <a:ext cx="368563" cy="337062"/>
          </a:xfrm>
          <a:prstGeom prst="rect">
            <a:avLst/>
          </a:prstGeom>
        </p:spPr>
      </p:pic>
      <p:pic>
        <p:nvPicPr>
          <p:cNvPr id="379" name="Picture 378">
            <a:extLst>
              <a:ext uri="{FF2B5EF4-FFF2-40B4-BE49-F238E27FC236}">
                <a16:creationId xmlns:a16="http://schemas.microsoft.com/office/drawing/2014/main" id="{57EF9B1F-B7AF-2965-6F94-6D7D734A0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981" y="7124276"/>
            <a:ext cx="368563" cy="337062"/>
          </a:xfrm>
          <a:prstGeom prst="rect">
            <a:avLst/>
          </a:prstGeom>
        </p:spPr>
      </p:pic>
      <p:pic>
        <p:nvPicPr>
          <p:cNvPr id="380" name="Picture 379">
            <a:extLst>
              <a:ext uri="{FF2B5EF4-FFF2-40B4-BE49-F238E27FC236}">
                <a16:creationId xmlns:a16="http://schemas.microsoft.com/office/drawing/2014/main" id="{EB8BA90A-CD84-FC54-2DD9-083B26065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042" y="6741314"/>
            <a:ext cx="368563" cy="337062"/>
          </a:xfrm>
          <a:prstGeom prst="rect">
            <a:avLst/>
          </a:prstGeom>
        </p:spPr>
      </p:pic>
      <p:pic>
        <p:nvPicPr>
          <p:cNvPr id="381" name="Picture 380">
            <a:extLst>
              <a:ext uri="{FF2B5EF4-FFF2-40B4-BE49-F238E27FC236}">
                <a16:creationId xmlns:a16="http://schemas.microsoft.com/office/drawing/2014/main" id="{92185D65-279E-233B-1F3C-DE80AB9D6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042" y="7113966"/>
            <a:ext cx="368563" cy="337062"/>
          </a:xfrm>
          <a:prstGeom prst="rect">
            <a:avLst/>
          </a:prstGeom>
        </p:spPr>
      </p:pic>
      <p:pic>
        <p:nvPicPr>
          <p:cNvPr id="382" name="Picture 381">
            <a:extLst>
              <a:ext uri="{FF2B5EF4-FFF2-40B4-BE49-F238E27FC236}">
                <a16:creationId xmlns:a16="http://schemas.microsoft.com/office/drawing/2014/main" id="{3E4507B7-89B9-B681-96ED-638C2FB09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408" y="5993536"/>
            <a:ext cx="368563" cy="337062"/>
          </a:xfrm>
          <a:prstGeom prst="rect">
            <a:avLst/>
          </a:prstGeom>
        </p:spPr>
      </p:pic>
      <p:pic>
        <p:nvPicPr>
          <p:cNvPr id="383" name="Picture 382">
            <a:extLst>
              <a:ext uri="{FF2B5EF4-FFF2-40B4-BE49-F238E27FC236}">
                <a16:creationId xmlns:a16="http://schemas.microsoft.com/office/drawing/2014/main" id="{4F91E62F-9040-3AD7-163A-CB0072C0D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408" y="6366188"/>
            <a:ext cx="368563" cy="337062"/>
          </a:xfrm>
          <a:prstGeom prst="rect">
            <a:avLst/>
          </a:prstGeom>
        </p:spPr>
      </p:pic>
      <p:pic>
        <p:nvPicPr>
          <p:cNvPr id="384" name="Picture 383">
            <a:extLst>
              <a:ext uri="{FF2B5EF4-FFF2-40B4-BE49-F238E27FC236}">
                <a16:creationId xmlns:a16="http://schemas.microsoft.com/office/drawing/2014/main" id="{3D2B8BEB-817A-9563-F86E-891FAFE75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470" y="5983226"/>
            <a:ext cx="368563" cy="337062"/>
          </a:xfrm>
          <a:prstGeom prst="rect">
            <a:avLst/>
          </a:prstGeom>
        </p:spPr>
      </p:pic>
      <p:pic>
        <p:nvPicPr>
          <p:cNvPr id="385" name="Picture 384">
            <a:extLst>
              <a:ext uri="{FF2B5EF4-FFF2-40B4-BE49-F238E27FC236}">
                <a16:creationId xmlns:a16="http://schemas.microsoft.com/office/drawing/2014/main" id="{746E90F8-144E-0756-E4F8-1FC6AD17C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470" y="6355878"/>
            <a:ext cx="368563" cy="337062"/>
          </a:xfrm>
          <a:prstGeom prst="rect">
            <a:avLst/>
          </a:prstGeom>
        </p:spPr>
      </p:pic>
      <p:pic>
        <p:nvPicPr>
          <p:cNvPr id="386" name="Picture 385">
            <a:extLst>
              <a:ext uri="{FF2B5EF4-FFF2-40B4-BE49-F238E27FC236}">
                <a16:creationId xmlns:a16="http://schemas.microsoft.com/office/drawing/2014/main" id="{82F63ADE-1DC9-C3FA-1A8C-896F5A617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924" y="5225138"/>
            <a:ext cx="368563" cy="337062"/>
          </a:xfrm>
          <a:prstGeom prst="rect">
            <a:avLst/>
          </a:prstGeom>
        </p:spPr>
      </p:pic>
      <p:pic>
        <p:nvPicPr>
          <p:cNvPr id="387" name="Picture 386">
            <a:extLst>
              <a:ext uri="{FF2B5EF4-FFF2-40B4-BE49-F238E27FC236}">
                <a16:creationId xmlns:a16="http://schemas.microsoft.com/office/drawing/2014/main" id="{9FA40B89-9CCE-9E46-5AD1-42A15A113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924" y="5597790"/>
            <a:ext cx="368563" cy="337062"/>
          </a:xfrm>
          <a:prstGeom prst="rect">
            <a:avLst/>
          </a:prstGeom>
        </p:spPr>
      </p:pic>
      <p:pic>
        <p:nvPicPr>
          <p:cNvPr id="388" name="Picture 387">
            <a:extLst>
              <a:ext uri="{FF2B5EF4-FFF2-40B4-BE49-F238E27FC236}">
                <a16:creationId xmlns:a16="http://schemas.microsoft.com/office/drawing/2014/main" id="{A3A98D17-BA4A-6406-7F98-BFCCDA07E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986" y="5214828"/>
            <a:ext cx="368563" cy="337062"/>
          </a:xfrm>
          <a:prstGeom prst="rect">
            <a:avLst/>
          </a:prstGeom>
        </p:spPr>
      </p:pic>
      <p:pic>
        <p:nvPicPr>
          <p:cNvPr id="389" name="Picture 388">
            <a:extLst>
              <a:ext uri="{FF2B5EF4-FFF2-40B4-BE49-F238E27FC236}">
                <a16:creationId xmlns:a16="http://schemas.microsoft.com/office/drawing/2014/main" id="{F9679B06-9852-1ED6-3889-2A681FDA2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986" y="5587479"/>
            <a:ext cx="368563" cy="337062"/>
          </a:xfrm>
          <a:prstGeom prst="rect">
            <a:avLst/>
          </a:prstGeom>
        </p:spPr>
      </p:pic>
      <p:pic>
        <p:nvPicPr>
          <p:cNvPr id="390" name="Picture 389">
            <a:extLst>
              <a:ext uri="{FF2B5EF4-FFF2-40B4-BE49-F238E27FC236}">
                <a16:creationId xmlns:a16="http://schemas.microsoft.com/office/drawing/2014/main" id="{B623EA50-30B2-BD8A-2E02-FBA583E72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52" y="4467050"/>
            <a:ext cx="368563" cy="337062"/>
          </a:xfrm>
          <a:prstGeom prst="rect">
            <a:avLst/>
          </a:prstGeom>
        </p:spPr>
      </p:pic>
      <p:pic>
        <p:nvPicPr>
          <p:cNvPr id="391" name="Picture 390">
            <a:extLst>
              <a:ext uri="{FF2B5EF4-FFF2-40B4-BE49-F238E27FC236}">
                <a16:creationId xmlns:a16="http://schemas.microsoft.com/office/drawing/2014/main" id="{D495C749-45AE-7623-3B12-545D340D3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52" y="4839702"/>
            <a:ext cx="368563" cy="337062"/>
          </a:xfrm>
          <a:prstGeom prst="rect">
            <a:avLst/>
          </a:prstGeom>
        </p:spPr>
      </p:pic>
      <p:pic>
        <p:nvPicPr>
          <p:cNvPr id="392" name="Picture 391">
            <a:extLst>
              <a:ext uri="{FF2B5EF4-FFF2-40B4-BE49-F238E27FC236}">
                <a16:creationId xmlns:a16="http://schemas.microsoft.com/office/drawing/2014/main" id="{4EE6AFEA-CDB7-523D-C44A-2D78F5C38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414" y="4456740"/>
            <a:ext cx="368563" cy="337062"/>
          </a:xfrm>
          <a:prstGeom prst="rect">
            <a:avLst/>
          </a:prstGeom>
        </p:spPr>
      </p:pic>
      <p:pic>
        <p:nvPicPr>
          <p:cNvPr id="393" name="Picture 392">
            <a:extLst>
              <a:ext uri="{FF2B5EF4-FFF2-40B4-BE49-F238E27FC236}">
                <a16:creationId xmlns:a16="http://schemas.microsoft.com/office/drawing/2014/main" id="{EB8C5A49-DD41-EDCB-D2F9-0736D1A52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414" y="4829391"/>
            <a:ext cx="368563" cy="337062"/>
          </a:xfrm>
          <a:prstGeom prst="rect">
            <a:avLst/>
          </a:prstGeom>
        </p:spPr>
      </p:pic>
      <p:pic>
        <p:nvPicPr>
          <p:cNvPr id="394" name="Picture 393">
            <a:extLst>
              <a:ext uri="{FF2B5EF4-FFF2-40B4-BE49-F238E27FC236}">
                <a16:creationId xmlns:a16="http://schemas.microsoft.com/office/drawing/2014/main" id="{9D9F3CC7-5025-BC24-1AD9-CFC6C3F3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52" y="3698652"/>
            <a:ext cx="368563" cy="337062"/>
          </a:xfrm>
          <a:prstGeom prst="rect">
            <a:avLst/>
          </a:prstGeom>
        </p:spPr>
      </p:pic>
      <p:pic>
        <p:nvPicPr>
          <p:cNvPr id="395" name="Picture 394">
            <a:extLst>
              <a:ext uri="{FF2B5EF4-FFF2-40B4-BE49-F238E27FC236}">
                <a16:creationId xmlns:a16="http://schemas.microsoft.com/office/drawing/2014/main" id="{8D64D1E6-40C5-CB78-B10A-6A9DB73B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52" y="4071303"/>
            <a:ext cx="368563" cy="337062"/>
          </a:xfrm>
          <a:prstGeom prst="rect">
            <a:avLst/>
          </a:prstGeom>
        </p:spPr>
      </p:pic>
      <p:pic>
        <p:nvPicPr>
          <p:cNvPr id="396" name="Picture 395">
            <a:extLst>
              <a:ext uri="{FF2B5EF4-FFF2-40B4-BE49-F238E27FC236}">
                <a16:creationId xmlns:a16="http://schemas.microsoft.com/office/drawing/2014/main" id="{69EF1CB1-5CCA-0BBB-B463-4F67D37A1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414" y="3688341"/>
            <a:ext cx="368563" cy="337062"/>
          </a:xfrm>
          <a:prstGeom prst="rect">
            <a:avLst/>
          </a:prstGeom>
        </p:spPr>
      </p:pic>
      <p:pic>
        <p:nvPicPr>
          <p:cNvPr id="397" name="Picture 396">
            <a:extLst>
              <a:ext uri="{FF2B5EF4-FFF2-40B4-BE49-F238E27FC236}">
                <a16:creationId xmlns:a16="http://schemas.microsoft.com/office/drawing/2014/main" id="{7FC402FD-9A48-6418-2742-4F87466DE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414" y="4060993"/>
            <a:ext cx="368563" cy="337062"/>
          </a:xfrm>
          <a:prstGeom prst="rect">
            <a:avLst/>
          </a:prstGeom>
        </p:spPr>
      </p:pic>
      <p:pic>
        <p:nvPicPr>
          <p:cNvPr id="398" name="Picture 397">
            <a:extLst>
              <a:ext uri="{FF2B5EF4-FFF2-40B4-BE49-F238E27FC236}">
                <a16:creationId xmlns:a16="http://schemas.microsoft.com/office/drawing/2014/main" id="{8EED7788-C524-FBE1-CAA6-118BD18B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376" y="6739246"/>
            <a:ext cx="368563" cy="337062"/>
          </a:xfrm>
          <a:prstGeom prst="rect">
            <a:avLst/>
          </a:prstGeom>
        </p:spPr>
      </p:pic>
      <p:pic>
        <p:nvPicPr>
          <p:cNvPr id="399" name="Picture 398">
            <a:extLst>
              <a:ext uri="{FF2B5EF4-FFF2-40B4-BE49-F238E27FC236}">
                <a16:creationId xmlns:a16="http://schemas.microsoft.com/office/drawing/2014/main" id="{852739C3-13C0-0C4B-ED9F-2BE79384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376" y="7111898"/>
            <a:ext cx="368563" cy="337062"/>
          </a:xfrm>
          <a:prstGeom prst="rect">
            <a:avLst/>
          </a:prstGeom>
        </p:spPr>
      </p:pic>
      <p:pic>
        <p:nvPicPr>
          <p:cNvPr id="400" name="Picture 399">
            <a:extLst>
              <a:ext uri="{FF2B5EF4-FFF2-40B4-BE49-F238E27FC236}">
                <a16:creationId xmlns:a16="http://schemas.microsoft.com/office/drawing/2014/main" id="{25F757FA-AF2E-68F2-1649-4379EC6A6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438" y="6739246"/>
            <a:ext cx="368563" cy="337062"/>
          </a:xfrm>
          <a:prstGeom prst="rect">
            <a:avLst/>
          </a:prstGeom>
        </p:spPr>
      </p:pic>
      <p:pic>
        <p:nvPicPr>
          <p:cNvPr id="401" name="Picture 400">
            <a:extLst>
              <a:ext uri="{FF2B5EF4-FFF2-40B4-BE49-F238E27FC236}">
                <a16:creationId xmlns:a16="http://schemas.microsoft.com/office/drawing/2014/main" id="{C27EBE3B-ABF6-566F-4350-9B478AFF1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438" y="7111898"/>
            <a:ext cx="368563" cy="337062"/>
          </a:xfrm>
          <a:prstGeom prst="rect">
            <a:avLst/>
          </a:prstGeom>
        </p:spPr>
      </p:pic>
      <p:pic>
        <p:nvPicPr>
          <p:cNvPr id="402" name="Picture 401">
            <a:extLst>
              <a:ext uri="{FF2B5EF4-FFF2-40B4-BE49-F238E27FC236}">
                <a16:creationId xmlns:a16="http://schemas.microsoft.com/office/drawing/2014/main" id="{12C32919-781E-14FD-D1D3-E32111D5C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804" y="5981158"/>
            <a:ext cx="368563" cy="337062"/>
          </a:xfrm>
          <a:prstGeom prst="rect">
            <a:avLst/>
          </a:prstGeom>
        </p:spPr>
      </p:pic>
      <p:pic>
        <p:nvPicPr>
          <p:cNvPr id="403" name="Picture 402">
            <a:extLst>
              <a:ext uri="{FF2B5EF4-FFF2-40B4-BE49-F238E27FC236}">
                <a16:creationId xmlns:a16="http://schemas.microsoft.com/office/drawing/2014/main" id="{FF576C17-F3C7-0404-0EAB-3C86807A0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804" y="6353810"/>
            <a:ext cx="368563" cy="337062"/>
          </a:xfrm>
          <a:prstGeom prst="rect">
            <a:avLst/>
          </a:prstGeom>
        </p:spPr>
      </p:pic>
      <p:pic>
        <p:nvPicPr>
          <p:cNvPr id="404" name="Picture 403">
            <a:extLst>
              <a:ext uri="{FF2B5EF4-FFF2-40B4-BE49-F238E27FC236}">
                <a16:creationId xmlns:a16="http://schemas.microsoft.com/office/drawing/2014/main" id="{6D8819B1-B1B6-9E04-6C68-4F3CE4347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865" y="5981158"/>
            <a:ext cx="368563" cy="337062"/>
          </a:xfrm>
          <a:prstGeom prst="rect">
            <a:avLst/>
          </a:prstGeom>
        </p:spPr>
      </p:pic>
      <p:pic>
        <p:nvPicPr>
          <p:cNvPr id="405" name="Picture 404">
            <a:extLst>
              <a:ext uri="{FF2B5EF4-FFF2-40B4-BE49-F238E27FC236}">
                <a16:creationId xmlns:a16="http://schemas.microsoft.com/office/drawing/2014/main" id="{1AE4FCFB-D9BC-C770-6B73-9975F1F32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865" y="6353810"/>
            <a:ext cx="368563" cy="337062"/>
          </a:xfrm>
          <a:prstGeom prst="rect">
            <a:avLst/>
          </a:prstGeom>
        </p:spPr>
      </p:pic>
      <p:pic>
        <p:nvPicPr>
          <p:cNvPr id="406" name="Picture 405">
            <a:extLst>
              <a:ext uri="{FF2B5EF4-FFF2-40B4-BE49-F238E27FC236}">
                <a16:creationId xmlns:a16="http://schemas.microsoft.com/office/drawing/2014/main" id="{074E50EA-6BE8-7FFA-4136-926BE46D1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320" y="5212760"/>
            <a:ext cx="368563" cy="337062"/>
          </a:xfrm>
          <a:prstGeom prst="rect">
            <a:avLst/>
          </a:prstGeom>
        </p:spPr>
      </p:pic>
      <p:pic>
        <p:nvPicPr>
          <p:cNvPr id="407" name="Picture 406">
            <a:extLst>
              <a:ext uri="{FF2B5EF4-FFF2-40B4-BE49-F238E27FC236}">
                <a16:creationId xmlns:a16="http://schemas.microsoft.com/office/drawing/2014/main" id="{98942157-70DC-C282-5487-B9751486F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320" y="5585412"/>
            <a:ext cx="368563" cy="337062"/>
          </a:xfrm>
          <a:prstGeom prst="rect">
            <a:avLst/>
          </a:prstGeom>
        </p:spPr>
      </p:pic>
      <p:pic>
        <p:nvPicPr>
          <p:cNvPr id="408" name="Picture 407">
            <a:extLst>
              <a:ext uri="{FF2B5EF4-FFF2-40B4-BE49-F238E27FC236}">
                <a16:creationId xmlns:a16="http://schemas.microsoft.com/office/drawing/2014/main" id="{03925991-6825-B1C7-0877-F577DF467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381" y="5212760"/>
            <a:ext cx="368563" cy="337062"/>
          </a:xfrm>
          <a:prstGeom prst="rect">
            <a:avLst/>
          </a:prstGeom>
        </p:spPr>
      </p:pic>
      <p:pic>
        <p:nvPicPr>
          <p:cNvPr id="409" name="Picture 408">
            <a:extLst>
              <a:ext uri="{FF2B5EF4-FFF2-40B4-BE49-F238E27FC236}">
                <a16:creationId xmlns:a16="http://schemas.microsoft.com/office/drawing/2014/main" id="{B3C24E2E-4DC7-BF07-54C8-5FF29D394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381" y="5585412"/>
            <a:ext cx="368563" cy="337062"/>
          </a:xfrm>
          <a:prstGeom prst="rect">
            <a:avLst/>
          </a:prstGeom>
        </p:spPr>
      </p:pic>
      <p:pic>
        <p:nvPicPr>
          <p:cNvPr id="410" name="Picture 409">
            <a:extLst>
              <a:ext uri="{FF2B5EF4-FFF2-40B4-BE49-F238E27FC236}">
                <a16:creationId xmlns:a16="http://schemas.microsoft.com/office/drawing/2014/main" id="{865F8063-6C6B-99A1-E6DB-E4E32B7C0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747" y="4454672"/>
            <a:ext cx="368563" cy="337062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060994D5-EA6B-4C5F-825C-FBFED514F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747" y="4827324"/>
            <a:ext cx="368563" cy="337062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956BB349-73EB-B45C-6220-A0DA80A15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809" y="4454672"/>
            <a:ext cx="368563" cy="337062"/>
          </a:xfrm>
          <a:prstGeom prst="rect">
            <a:avLst/>
          </a:prstGeom>
        </p:spPr>
      </p:pic>
      <p:pic>
        <p:nvPicPr>
          <p:cNvPr id="413" name="Picture 412">
            <a:extLst>
              <a:ext uri="{FF2B5EF4-FFF2-40B4-BE49-F238E27FC236}">
                <a16:creationId xmlns:a16="http://schemas.microsoft.com/office/drawing/2014/main" id="{725ACD3C-ED96-0824-1629-A6E55E432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809" y="4827324"/>
            <a:ext cx="368563" cy="337062"/>
          </a:xfrm>
          <a:prstGeom prst="rect">
            <a:avLst/>
          </a:prstGeom>
        </p:spPr>
      </p:pic>
      <p:pic>
        <p:nvPicPr>
          <p:cNvPr id="414" name="Picture 413">
            <a:extLst>
              <a:ext uri="{FF2B5EF4-FFF2-40B4-BE49-F238E27FC236}">
                <a16:creationId xmlns:a16="http://schemas.microsoft.com/office/drawing/2014/main" id="{554652A4-185F-0585-F3EA-37628A2E8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747" y="3686274"/>
            <a:ext cx="368563" cy="337062"/>
          </a:xfrm>
          <a:prstGeom prst="rect">
            <a:avLst/>
          </a:prstGeom>
        </p:spPr>
      </p:pic>
      <p:pic>
        <p:nvPicPr>
          <p:cNvPr id="415" name="Picture 414">
            <a:extLst>
              <a:ext uri="{FF2B5EF4-FFF2-40B4-BE49-F238E27FC236}">
                <a16:creationId xmlns:a16="http://schemas.microsoft.com/office/drawing/2014/main" id="{3EA3139C-B762-787F-F6FB-C743B407A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747" y="4058925"/>
            <a:ext cx="368563" cy="337062"/>
          </a:xfrm>
          <a:prstGeom prst="rect">
            <a:avLst/>
          </a:prstGeom>
        </p:spPr>
      </p:pic>
      <p:pic>
        <p:nvPicPr>
          <p:cNvPr id="416" name="Picture 415">
            <a:extLst>
              <a:ext uri="{FF2B5EF4-FFF2-40B4-BE49-F238E27FC236}">
                <a16:creationId xmlns:a16="http://schemas.microsoft.com/office/drawing/2014/main" id="{16B4D260-08FA-FFDA-FBD7-5DCD0B2E0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809" y="3686274"/>
            <a:ext cx="368563" cy="337062"/>
          </a:xfrm>
          <a:prstGeom prst="rect">
            <a:avLst/>
          </a:prstGeom>
        </p:spPr>
      </p:pic>
      <p:pic>
        <p:nvPicPr>
          <p:cNvPr id="417" name="Picture 416">
            <a:extLst>
              <a:ext uri="{FF2B5EF4-FFF2-40B4-BE49-F238E27FC236}">
                <a16:creationId xmlns:a16="http://schemas.microsoft.com/office/drawing/2014/main" id="{071B124D-A058-58F5-21C1-C033ABBE9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809" y="4058925"/>
            <a:ext cx="368563" cy="337062"/>
          </a:xfrm>
          <a:prstGeom prst="rect">
            <a:avLst/>
          </a:prstGeom>
        </p:spPr>
      </p:pic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DB265250-833F-6712-E1D9-ED2B3232E958}"/>
              </a:ext>
            </a:extLst>
          </p:cNvPr>
          <p:cNvCxnSpPr/>
          <p:nvPr/>
        </p:nvCxnSpPr>
        <p:spPr>
          <a:xfrm>
            <a:off x="0" y="3094393"/>
            <a:ext cx="146304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BCB2B61-6F38-A853-AF6E-73CC8B959121}"/>
              </a:ext>
            </a:extLst>
          </p:cNvPr>
          <p:cNvSpPr txBox="1"/>
          <p:nvPr/>
        </p:nvSpPr>
        <p:spPr>
          <a:xfrm>
            <a:off x="67121" y="7836011"/>
            <a:ext cx="267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©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NSC Tech &amp;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VivoSecurity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86692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1F315D-883F-AA37-BAB3-1FFC091324E4}"/>
              </a:ext>
            </a:extLst>
          </p:cNvPr>
          <p:cNvSpPr txBox="1"/>
          <p:nvPr/>
        </p:nvSpPr>
        <p:spPr>
          <a:xfrm>
            <a:off x="748434" y="796279"/>
            <a:ext cx="12435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kern="100" dirty="0">
                <a:solidFill>
                  <a:srgbClr val="0070C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Fast Pass: What is My Probability of 3P Data Breach?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744F20-E904-9123-D862-656D83B7747A}"/>
              </a:ext>
            </a:extLst>
          </p:cNvPr>
          <p:cNvSpPr txBox="1"/>
          <p:nvPr/>
        </p:nvSpPr>
        <p:spPr>
          <a:xfrm>
            <a:off x="67121" y="7836011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©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NSC Tech &amp;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VivoSecurity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7E099-E467-7F20-B3A4-DF39D73C4993}"/>
              </a:ext>
            </a:extLst>
          </p:cNvPr>
          <p:cNvSpPr txBox="1"/>
          <p:nvPr/>
        </p:nvSpPr>
        <p:spPr>
          <a:xfrm>
            <a:off x="5056093" y="1844526"/>
            <a:ext cx="83238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Vendor Probabilities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Group 1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Group 2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Group 3</a:t>
            </a:r>
          </a:p>
          <a:p>
            <a:pPr marR="0" lvl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CA" sz="2400" kern="100" dirty="0">
              <a:solidFill>
                <a:prstClr val="black"/>
              </a:solidFill>
              <a:latin typeface="Arial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 sz="2400" b="1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Customer Probabilities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Group 1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Group 2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Group 3</a:t>
            </a:r>
          </a:p>
          <a:p>
            <a:pPr marR="0" lvl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CA" sz="2400" kern="100" dirty="0">
              <a:solidFill>
                <a:prstClr val="black"/>
              </a:solidFill>
              <a:latin typeface="Arial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F4CA88E-4BF5-FE50-4CF2-BDD740F5EAB9}"/>
              </a:ext>
            </a:extLst>
          </p:cNvPr>
          <p:cNvSpPr/>
          <p:nvPr/>
        </p:nvSpPr>
        <p:spPr>
          <a:xfrm>
            <a:off x="824746" y="3169203"/>
            <a:ext cx="3550029" cy="40854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Key Takeaway…</a:t>
            </a: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💡 </a:t>
            </a:r>
            <a:r>
              <a:rPr lang="en-CA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Power</a:t>
            </a:r>
            <a:r>
              <a:rPr lang="en-CA" sz="24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CA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 0.07 x N</a:t>
            </a: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i="1" kern="100" dirty="0">
                <a:solidFill>
                  <a:prstClr val="white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“You cannot manage IT, if you do not know IT”</a:t>
            </a:r>
            <a:endParaRPr kumimoji="0" lang="en-CA" sz="2400" b="0" i="1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</p:txBody>
      </p:sp>
      <p:pic>
        <p:nvPicPr>
          <p:cNvPr id="14" name="Picture 13" descr="Downhill skier">
            <a:extLst>
              <a:ext uri="{FF2B5EF4-FFF2-40B4-BE49-F238E27FC236}">
                <a16:creationId xmlns:a16="http://schemas.microsoft.com/office/drawing/2014/main" id="{A688A4DB-BBA6-5DDF-7988-4BFAB97C2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47" y="1844526"/>
            <a:ext cx="3550028" cy="19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0939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B1F315D-883F-AA37-BAB3-1FFC091324E4}"/>
              </a:ext>
            </a:extLst>
          </p:cNvPr>
          <p:cNvSpPr txBox="1"/>
          <p:nvPr/>
        </p:nvSpPr>
        <p:spPr>
          <a:xfrm>
            <a:off x="748434" y="796279"/>
            <a:ext cx="12435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kern="100" dirty="0">
                <a:solidFill>
                  <a:srgbClr val="0070C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Fast Pass: What is My Probability of 3P Data Breach?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744F20-E904-9123-D862-656D83B7747A}"/>
              </a:ext>
            </a:extLst>
          </p:cNvPr>
          <p:cNvSpPr txBox="1"/>
          <p:nvPr/>
        </p:nvSpPr>
        <p:spPr>
          <a:xfrm>
            <a:off x="67121" y="7836011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©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NSC Tech &amp;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VivoSecurity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F4CA88E-4BF5-FE50-4CF2-BDD740F5EAB9}"/>
              </a:ext>
            </a:extLst>
          </p:cNvPr>
          <p:cNvSpPr/>
          <p:nvPr/>
        </p:nvSpPr>
        <p:spPr>
          <a:xfrm>
            <a:off x="824746" y="3169203"/>
            <a:ext cx="3550029" cy="40854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Key Takeaway…</a:t>
            </a: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💡 </a:t>
            </a:r>
            <a:r>
              <a:rPr lang="en-CA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Power</a:t>
            </a:r>
            <a:r>
              <a:rPr lang="en-CA" sz="24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CA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 0.07 x N</a:t>
            </a: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i="1" kern="100" dirty="0">
                <a:solidFill>
                  <a:prstClr val="white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“You cannot manage IT, if you do not know IT”</a:t>
            </a:r>
            <a:endParaRPr kumimoji="0" lang="en-CA" sz="2400" b="0" i="1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</p:txBody>
      </p:sp>
      <p:pic>
        <p:nvPicPr>
          <p:cNvPr id="14" name="Picture 13" descr="Downhill skier">
            <a:extLst>
              <a:ext uri="{FF2B5EF4-FFF2-40B4-BE49-F238E27FC236}">
                <a16:creationId xmlns:a16="http://schemas.microsoft.com/office/drawing/2014/main" id="{A688A4DB-BBA6-5DDF-7988-4BFAB97C2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47" y="1844526"/>
            <a:ext cx="3550028" cy="19923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84C41D-20B7-8735-A86C-F94FAD126C54}"/>
              </a:ext>
            </a:extLst>
          </p:cNvPr>
          <p:cNvSpPr txBox="1"/>
          <p:nvPr/>
        </p:nvSpPr>
        <p:spPr>
          <a:xfrm>
            <a:off x="4786269" y="1806476"/>
            <a:ext cx="957430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Spicy Monday Topics</a:t>
            </a:r>
          </a:p>
          <a:p>
            <a:pPr marL="0" marR="0" lvl="0" indent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2400" b="1" kern="100" dirty="0">
              <a:solidFill>
                <a:prstClr val="black"/>
              </a:solidFill>
              <a:latin typeface="Arial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What is Probability really mean?</a:t>
            </a:r>
            <a:endParaRPr kumimoji="0" lang="en-CA" sz="240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Simplicity of 0.07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Curve is the same for over 10,000+ companies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Customer view 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Partnering with Vendors can grow my business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Cumulative probabilities with Tail-vendors &gt; 0.17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tx1"/>
                </a:solidFill>
                <a:latin typeface="+mn-lt"/>
              </a:rPr>
              <a:t>Workshop Fungibility Challenge: Tail Vendor Blind Spots </a:t>
            </a:r>
            <a:endParaRPr lang="en-CA" sz="2400" kern="10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240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240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031973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4BC4402-1574-4A69-9A7A-83B53A0522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1550"/>
            <a:ext cx="8203775" cy="8229600"/>
          </a:xfrm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E912E-DDEC-4142-8D06-86084161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934" y="205665"/>
            <a:ext cx="7832845" cy="85305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CISA or CISSP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D5AF3-8802-4847-BE67-E2CC9F6FDA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5671" y="1987610"/>
            <a:ext cx="7485264" cy="409712"/>
          </a:xfrm>
        </p:spPr>
        <p:txBody>
          <a:bodyPr/>
          <a:lstStyle/>
          <a:p>
            <a:r>
              <a:rPr lang="en-US" sz="2400" dirty="0">
                <a:ea typeface="Cambria Math" panose="02040503050406030204" pitchFamily="18" charset="0"/>
              </a:rPr>
              <a:t>Of your 150 vendors, there are 59 vendors with no CISSP’s, and 68 vendors with no CISA  - appear to have no Cyber Security or Internal Audit function.  </a:t>
            </a:r>
          </a:p>
          <a:p>
            <a:r>
              <a:rPr lang="en-US" sz="2400" dirty="0">
                <a:ea typeface="Cambria Math" panose="02040503050406030204" pitchFamily="18" charset="0"/>
              </a:rPr>
              <a:t>Is Company 123 comfortable with sharing data with these vendors without appropriately staffed 2</a:t>
            </a:r>
            <a:r>
              <a:rPr lang="en-US" sz="2400" baseline="30000" dirty="0">
                <a:ea typeface="Cambria Math" panose="02040503050406030204" pitchFamily="18" charset="0"/>
              </a:rPr>
              <a:t>nd</a:t>
            </a:r>
            <a:r>
              <a:rPr lang="en-US" sz="2400" dirty="0">
                <a:ea typeface="Cambria Math" panose="02040503050406030204" pitchFamily="18" charset="0"/>
              </a:rPr>
              <a:t> and 3</a:t>
            </a:r>
            <a:r>
              <a:rPr lang="en-US" sz="2400" baseline="30000" dirty="0">
                <a:ea typeface="Cambria Math" panose="02040503050406030204" pitchFamily="18" charset="0"/>
              </a:rPr>
              <a:t>rd</a:t>
            </a:r>
            <a:r>
              <a:rPr lang="en-US" sz="2400" dirty="0">
                <a:ea typeface="Cambria Math" panose="02040503050406030204" pitchFamily="18" charset="0"/>
              </a:rPr>
              <a:t> line functions.</a:t>
            </a:r>
            <a:endParaRPr lang="ko-KR" altLang="en-US" sz="2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659FA6-405B-4562-AEB0-41024FCC3890}"/>
              </a:ext>
            </a:extLst>
          </p:cNvPr>
          <p:cNvSpPr/>
          <p:nvPr/>
        </p:nvSpPr>
        <p:spPr>
          <a:xfrm>
            <a:off x="6643752" y="4114745"/>
            <a:ext cx="1036800" cy="103691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>
              <a:defRPr/>
            </a:pPr>
            <a:endParaRPr lang="ko-KR" altLang="en-US" sz="216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5B5F056-B92A-4192-BAD0-9EC3E4803FBB}"/>
              </a:ext>
            </a:extLst>
          </p:cNvPr>
          <p:cNvSpPr/>
          <p:nvPr/>
        </p:nvSpPr>
        <p:spPr>
          <a:xfrm>
            <a:off x="7011274" y="5591401"/>
            <a:ext cx="1036800" cy="1036915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>
              <a:defRPr/>
            </a:pPr>
            <a:endParaRPr lang="ko-KR" altLang="en-US" sz="216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BAA7BA-F19E-4C92-9922-8395ACD23552}"/>
              </a:ext>
            </a:extLst>
          </p:cNvPr>
          <p:cNvSpPr/>
          <p:nvPr/>
        </p:nvSpPr>
        <p:spPr>
          <a:xfrm>
            <a:off x="7342504" y="7012853"/>
            <a:ext cx="1036800" cy="1036915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>
              <a:defRPr/>
            </a:pPr>
            <a:endParaRPr lang="ko-KR" altLang="en-US" sz="216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grpSp>
        <p:nvGrpSpPr>
          <p:cNvPr id="8" name="그룹 2">
            <a:extLst>
              <a:ext uri="{FF2B5EF4-FFF2-40B4-BE49-F238E27FC236}">
                <a16:creationId xmlns:a16="http://schemas.microsoft.com/office/drawing/2014/main" id="{98B029AE-5EB5-4D09-A1AA-0721EA92271B}"/>
              </a:ext>
            </a:extLst>
          </p:cNvPr>
          <p:cNvGrpSpPr/>
          <p:nvPr/>
        </p:nvGrpSpPr>
        <p:grpSpPr>
          <a:xfrm>
            <a:off x="7869920" y="4333025"/>
            <a:ext cx="6464537" cy="1066175"/>
            <a:chOff x="6188414" y="2478156"/>
            <a:chExt cx="4121558" cy="888479"/>
          </a:xfrm>
        </p:grpSpPr>
        <p:sp>
          <p:nvSpPr>
            <p:cNvPr id="9" name="Text Placeholder 9">
              <a:extLst>
                <a:ext uri="{FF2B5EF4-FFF2-40B4-BE49-F238E27FC236}">
                  <a16:creationId xmlns:a16="http://schemas.microsoft.com/office/drawing/2014/main" id="{7CAF828C-EA1B-4289-843E-97963FABD743}"/>
                </a:ext>
              </a:extLst>
            </p:cNvPr>
            <p:cNvSpPr txBox="1">
              <a:spLocks/>
            </p:cNvSpPr>
            <p:nvPr/>
          </p:nvSpPr>
          <p:spPr>
            <a:xfrm>
              <a:off x="6188414" y="2755572"/>
              <a:ext cx="4121558" cy="61106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80">
                <a:defRPr/>
              </a:pP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10" name="Text Placeholder 12">
              <a:extLst>
                <a:ext uri="{FF2B5EF4-FFF2-40B4-BE49-F238E27FC236}">
                  <a16:creationId xmlns:a16="http://schemas.microsoft.com/office/drawing/2014/main" id="{CEAB9D78-6143-4C77-9EEB-3C6C92327703}"/>
                </a:ext>
              </a:extLst>
            </p:cNvPr>
            <p:cNvSpPr txBox="1">
              <a:spLocks/>
            </p:cNvSpPr>
            <p:nvPr/>
          </p:nvSpPr>
          <p:spPr>
            <a:xfrm>
              <a:off x="6188417" y="2478156"/>
              <a:ext cx="3655348" cy="286382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80">
                <a:defRPr/>
              </a:pPr>
              <a:r>
                <a:rPr lang="en-US" altLang="ko-KR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Cyber Security Function</a:t>
              </a: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11" name="그룹 4">
            <a:extLst>
              <a:ext uri="{FF2B5EF4-FFF2-40B4-BE49-F238E27FC236}">
                <a16:creationId xmlns:a16="http://schemas.microsoft.com/office/drawing/2014/main" id="{C1C240C3-56DE-4FD0-9B6A-B2189961AA7F}"/>
              </a:ext>
            </a:extLst>
          </p:cNvPr>
          <p:cNvGrpSpPr/>
          <p:nvPr/>
        </p:nvGrpSpPr>
        <p:grpSpPr>
          <a:xfrm>
            <a:off x="8353619" y="5816972"/>
            <a:ext cx="5741160" cy="1066175"/>
            <a:chOff x="6441522" y="3635167"/>
            <a:chExt cx="3660359" cy="888479"/>
          </a:xfrm>
        </p:grpSpPr>
        <p:sp>
          <p:nvSpPr>
            <p:cNvPr id="12" name="Text Placeholder 10">
              <a:extLst>
                <a:ext uri="{FF2B5EF4-FFF2-40B4-BE49-F238E27FC236}">
                  <a16:creationId xmlns:a16="http://schemas.microsoft.com/office/drawing/2014/main" id="{02537BE2-1C8C-4647-8CCC-11A4B53A880E}"/>
                </a:ext>
              </a:extLst>
            </p:cNvPr>
            <p:cNvSpPr txBox="1">
              <a:spLocks/>
            </p:cNvSpPr>
            <p:nvPr/>
          </p:nvSpPr>
          <p:spPr>
            <a:xfrm>
              <a:off x="6441522" y="3912583"/>
              <a:ext cx="3660359" cy="61106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80">
                <a:defRPr/>
              </a:pP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13" name="Text Placeholder 13">
              <a:extLst>
                <a:ext uri="{FF2B5EF4-FFF2-40B4-BE49-F238E27FC236}">
                  <a16:creationId xmlns:a16="http://schemas.microsoft.com/office/drawing/2014/main" id="{A40FCA36-D703-40F9-8324-98C1A33D738B}"/>
                </a:ext>
              </a:extLst>
            </p:cNvPr>
            <p:cNvSpPr txBox="1">
              <a:spLocks/>
            </p:cNvSpPr>
            <p:nvPr/>
          </p:nvSpPr>
          <p:spPr>
            <a:xfrm>
              <a:off x="6441522" y="3635167"/>
              <a:ext cx="3655348" cy="286382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80">
                <a:defRPr/>
              </a:pPr>
              <a:r>
                <a:rPr lang="en-US" altLang="ko-KR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Internal Audit Function</a:t>
              </a: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14" name="그룹 5">
            <a:extLst>
              <a:ext uri="{FF2B5EF4-FFF2-40B4-BE49-F238E27FC236}">
                <a16:creationId xmlns:a16="http://schemas.microsoft.com/office/drawing/2014/main" id="{D3607045-87A2-45CE-A04B-F6D97332DB01}"/>
              </a:ext>
            </a:extLst>
          </p:cNvPr>
          <p:cNvGrpSpPr/>
          <p:nvPr/>
        </p:nvGrpSpPr>
        <p:grpSpPr>
          <a:xfrm>
            <a:off x="8683456" y="7253054"/>
            <a:ext cx="6464536" cy="1066175"/>
            <a:chOff x="6704152" y="4782653"/>
            <a:chExt cx="3660359" cy="888479"/>
          </a:xfrm>
        </p:grpSpPr>
        <p:sp>
          <p:nvSpPr>
            <p:cNvPr id="15" name="Text Placeholder 11">
              <a:extLst>
                <a:ext uri="{FF2B5EF4-FFF2-40B4-BE49-F238E27FC236}">
                  <a16:creationId xmlns:a16="http://schemas.microsoft.com/office/drawing/2014/main" id="{FA4324C0-A691-4033-A8B6-F4B9EDCEAA28}"/>
                </a:ext>
              </a:extLst>
            </p:cNvPr>
            <p:cNvSpPr txBox="1">
              <a:spLocks/>
            </p:cNvSpPr>
            <p:nvPr/>
          </p:nvSpPr>
          <p:spPr>
            <a:xfrm>
              <a:off x="6704152" y="5060069"/>
              <a:ext cx="3660359" cy="61106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80"/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16" name="Text Placeholder 14">
              <a:extLst>
                <a:ext uri="{FF2B5EF4-FFF2-40B4-BE49-F238E27FC236}">
                  <a16:creationId xmlns:a16="http://schemas.microsoft.com/office/drawing/2014/main" id="{B76D24AB-3098-4438-8136-620E2BBA85AC}"/>
                </a:ext>
              </a:extLst>
            </p:cNvPr>
            <p:cNvSpPr txBox="1">
              <a:spLocks/>
            </p:cNvSpPr>
            <p:nvPr/>
          </p:nvSpPr>
          <p:spPr>
            <a:xfrm>
              <a:off x="6704152" y="4782653"/>
              <a:ext cx="3655348" cy="286382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80">
                <a:defRPr/>
              </a:pPr>
              <a:r>
                <a:rPr lang="en-US" altLang="ko-KR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Village or City or State?</a:t>
              </a: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17" name="Freeform 18">
            <a:extLst>
              <a:ext uri="{FF2B5EF4-FFF2-40B4-BE49-F238E27FC236}">
                <a16:creationId xmlns:a16="http://schemas.microsoft.com/office/drawing/2014/main" id="{890664D3-6FA1-4ADE-941C-3F201FEAE129}"/>
              </a:ext>
            </a:extLst>
          </p:cNvPr>
          <p:cNvSpPr/>
          <p:nvPr/>
        </p:nvSpPr>
        <p:spPr>
          <a:xfrm>
            <a:off x="7258634" y="5884458"/>
            <a:ext cx="527009" cy="425335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 hangingPunct="1">
              <a:defRPr/>
            </a:pPr>
            <a:endParaRPr lang="ko-KR" altLang="en-US" sz="2160" kern="1200" dirty="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19" name="Oval 32">
            <a:extLst>
              <a:ext uri="{FF2B5EF4-FFF2-40B4-BE49-F238E27FC236}">
                <a16:creationId xmlns:a16="http://schemas.microsoft.com/office/drawing/2014/main" id="{3F286097-3405-46A3-9BA9-AEEE61A978BD}"/>
              </a:ext>
            </a:extLst>
          </p:cNvPr>
          <p:cNvSpPr/>
          <p:nvPr/>
        </p:nvSpPr>
        <p:spPr>
          <a:xfrm>
            <a:off x="6949255" y="4354766"/>
            <a:ext cx="468058" cy="563082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 hangingPunct="1">
              <a:defRPr/>
            </a:pPr>
            <a:endParaRPr lang="ko-KR" altLang="en-US" sz="216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22" name="Isosceles Triangle 5">
            <a:extLst>
              <a:ext uri="{FF2B5EF4-FFF2-40B4-BE49-F238E27FC236}">
                <a16:creationId xmlns:a16="http://schemas.microsoft.com/office/drawing/2014/main" id="{C2E3517F-CEE5-8BE4-41D7-2B9C7C6BE5E0}"/>
              </a:ext>
            </a:extLst>
          </p:cNvPr>
          <p:cNvSpPr>
            <a:spLocks noChangeAspect="1"/>
          </p:cNvSpPr>
          <p:nvPr/>
        </p:nvSpPr>
        <p:spPr>
          <a:xfrm>
            <a:off x="7650186" y="7335282"/>
            <a:ext cx="485064" cy="484540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/>
            <a:endParaRPr lang="ko-KR" altLang="en-US" sz="324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994F7EB0-8950-4CAB-CCF8-AF8737FE7864}"/>
              </a:ext>
            </a:extLst>
          </p:cNvPr>
          <p:cNvSpPr txBox="1">
            <a:spLocks/>
          </p:cNvSpPr>
          <p:nvPr/>
        </p:nvSpPr>
        <p:spPr>
          <a:xfrm>
            <a:off x="1210867" y="875485"/>
            <a:ext cx="3840199" cy="7332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accent4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Sample of 10 vendors with no CISA or CISSP’s</a:t>
            </a:r>
            <a:endParaRPr lang="ko-KR" altLang="en-US" sz="2800" b="1" dirty="0">
              <a:solidFill>
                <a:schemeClr val="accent4">
                  <a:lumMod val="75000"/>
                </a:schemeClr>
              </a:solidFill>
              <a:cs typeface="Tahoma" panose="020B0604030504040204" pitchFamily="34" charset="0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6EA6187-2284-AB7A-C0CC-6370DD04E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978819"/>
              </p:ext>
            </p:extLst>
          </p:nvPr>
        </p:nvGraphicFramePr>
        <p:xfrm>
          <a:off x="1120269" y="2532730"/>
          <a:ext cx="4642751" cy="4200944"/>
        </p:xfrm>
        <a:graphic>
          <a:graphicData uri="http://schemas.openxmlformats.org/drawingml/2006/table">
            <a:tbl>
              <a:tblPr/>
              <a:tblGrid>
                <a:gridCol w="1806997">
                  <a:extLst>
                    <a:ext uri="{9D8B030D-6E8A-4147-A177-3AD203B41FA5}">
                      <a16:colId xmlns:a16="http://schemas.microsoft.com/office/drawing/2014/main" val="842081605"/>
                    </a:ext>
                  </a:extLst>
                </a:gridCol>
                <a:gridCol w="1725158">
                  <a:extLst>
                    <a:ext uri="{9D8B030D-6E8A-4147-A177-3AD203B41FA5}">
                      <a16:colId xmlns:a16="http://schemas.microsoft.com/office/drawing/2014/main" val="2350314083"/>
                    </a:ext>
                  </a:extLst>
                </a:gridCol>
                <a:gridCol w="1110596">
                  <a:extLst>
                    <a:ext uri="{9D8B030D-6E8A-4147-A177-3AD203B41FA5}">
                      <a16:colId xmlns:a16="http://schemas.microsoft.com/office/drawing/2014/main" val="2631103661"/>
                    </a:ext>
                  </a:extLst>
                </a:gridCol>
              </a:tblGrid>
              <a:tr h="248632"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2400" b="1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Vendor</a:t>
                      </a:r>
                    </a:p>
                  </a:txBody>
                  <a:tcPr marL="12109" marR="12109" marT="8072" marB="8072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2400" b="1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Employees</a:t>
                      </a:r>
                    </a:p>
                  </a:txBody>
                  <a:tcPr marL="12109" marR="12109" marT="8072" marB="8072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CA" sz="2400" b="1" i="0" dirty="0">
                        <a:solidFill>
                          <a:srgbClr val="474747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09" marR="12109" marT="8072" marB="8072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6444"/>
                  </a:ext>
                </a:extLst>
              </a:tr>
              <a:tr h="248632">
                <a:tc>
                  <a:txBody>
                    <a:bodyPr/>
                    <a:lstStyle/>
                    <a:p>
                      <a:pPr algn="l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 1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4,765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CA" sz="2400" b="0" i="0" dirty="0">
                        <a:solidFill>
                          <a:srgbClr val="474747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183764"/>
                  </a:ext>
                </a:extLst>
              </a:tr>
              <a:tr h="248632">
                <a:tc>
                  <a:txBody>
                    <a:bodyPr/>
                    <a:lstStyle/>
                    <a:p>
                      <a:pPr algn="l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 2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1,079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CA" sz="2400" b="0" i="0" dirty="0">
                        <a:solidFill>
                          <a:srgbClr val="474747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380722"/>
                  </a:ext>
                </a:extLst>
              </a:tr>
              <a:tr h="248632">
                <a:tc>
                  <a:txBody>
                    <a:bodyPr/>
                    <a:lstStyle/>
                    <a:p>
                      <a:pPr algn="l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 6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674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CA" sz="2400" b="0" i="0" dirty="0">
                        <a:solidFill>
                          <a:srgbClr val="474747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864014"/>
                  </a:ext>
                </a:extLst>
              </a:tr>
              <a:tr h="248632">
                <a:tc>
                  <a:txBody>
                    <a:bodyPr/>
                    <a:lstStyle/>
                    <a:p>
                      <a:pPr algn="l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 11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526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CA" sz="2400" b="0" i="0" dirty="0">
                        <a:solidFill>
                          <a:srgbClr val="474747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120779"/>
                  </a:ext>
                </a:extLst>
              </a:tr>
              <a:tr h="248632">
                <a:tc>
                  <a:txBody>
                    <a:bodyPr/>
                    <a:lstStyle/>
                    <a:p>
                      <a:pPr algn="l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 13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522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CA" sz="2400" b="0" i="0" dirty="0">
                        <a:solidFill>
                          <a:srgbClr val="474747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765165"/>
                  </a:ext>
                </a:extLst>
              </a:tr>
              <a:tr h="248632">
                <a:tc>
                  <a:txBody>
                    <a:bodyPr/>
                    <a:lstStyle/>
                    <a:p>
                      <a:pPr algn="l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 14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454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CA" sz="2400" b="0" i="0" dirty="0">
                        <a:solidFill>
                          <a:srgbClr val="474747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594057"/>
                  </a:ext>
                </a:extLst>
              </a:tr>
              <a:tr h="248632">
                <a:tc>
                  <a:txBody>
                    <a:bodyPr/>
                    <a:lstStyle/>
                    <a:p>
                      <a:pPr algn="l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 15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451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CA" sz="2400" b="0" i="0" dirty="0">
                        <a:solidFill>
                          <a:srgbClr val="474747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2449450"/>
                  </a:ext>
                </a:extLst>
              </a:tr>
              <a:tr h="248632">
                <a:tc>
                  <a:txBody>
                    <a:bodyPr/>
                    <a:lstStyle/>
                    <a:p>
                      <a:pPr algn="l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 18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389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CA" sz="2400" b="0" i="0" dirty="0">
                        <a:solidFill>
                          <a:srgbClr val="474747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1828775"/>
                  </a:ext>
                </a:extLst>
              </a:tr>
              <a:tr h="248632">
                <a:tc>
                  <a:txBody>
                    <a:bodyPr/>
                    <a:lstStyle/>
                    <a:p>
                      <a:pPr algn="l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 20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369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CA" sz="2400" b="0" i="0" dirty="0">
                        <a:solidFill>
                          <a:srgbClr val="474747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966115"/>
                  </a:ext>
                </a:extLst>
              </a:tr>
              <a:tr h="248632">
                <a:tc>
                  <a:txBody>
                    <a:bodyPr/>
                    <a:lstStyle/>
                    <a:p>
                      <a:pPr algn="l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 21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341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CA" sz="2400" b="0" i="0" dirty="0">
                        <a:solidFill>
                          <a:srgbClr val="474747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81244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4848ACF-4774-9D7F-F399-440CC7C43BBE}"/>
              </a:ext>
            </a:extLst>
          </p:cNvPr>
          <p:cNvSpPr txBox="1"/>
          <p:nvPr/>
        </p:nvSpPr>
        <p:spPr>
          <a:xfrm>
            <a:off x="67121" y="7836011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©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NSC Tech &amp;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VivoSecurity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8566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71D8ED-99E0-DD42-48B0-2745F7AC6F77}"/>
              </a:ext>
            </a:extLst>
          </p:cNvPr>
          <p:cNvSpPr txBox="1"/>
          <p:nvPr/>
        </p:nvSpPr>
        <p:spPr>
          <a:xfrm>
            <a:off x="6651813" y="1698995"/>
            <a:ext cx="7960658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57200" algn="l"/>
              </a:tabLst>
            </a:pPr>
            <a:r>
              <a:rPr lang="en-CA" sz="2400" b="1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Objective: To help teams navigate the challenges of limited resources for vendor risk management activities.</a:t>
            </a:r>
          </a:p>
          <a:p>
            <a:pPr lvl="0">
              <a:tabLst>
                <a:tab pos="457200" algn="l"/>
              </a:tabLst>
            </a:pPr>
            <a:endParaRPr lang="en-CA" sz="2000" b="1" kern="1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CA" sz="2200" b="1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Introduction (2 min)</a:t>
            </a:r>
            <a:r>
              <a:rPr lang="en-CA" sz="22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- CISA and CISSP levels are predictors of a data breach.  Can we leverage this to identify higher risk and prioritize our precious resources.</a:t>
            </a:r>
          </a:p>
          <a:p>
            <a:pPr marL="457200"/>
            <a:r>
              <a:rPr lang="en-CA" sz="22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342900" lvl="0" indent="-342900">
              <a:buFont typeface="+mj-lt"/>
              <a:buAutoNum type="arabicPeriod" startAt="2"/>
              <a:tabLst>
                <a:tab pos="457200" algn="l"/>
              </a:tabLst>
            </a:pPr>
            <a:r>
              <a:rPr lang="en-CA" sz="2200" b="1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Scenario Review (3 min)</a:t>
            </a:r>
            <a:r>
              <a:rPr lang="en-CA" sz="22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- CISO team supporting TPRM and you have one week to complete TPRA’s/SOC2 reviews. </a:t>
            </a:r>
          </a:p>
          <a:p>
            <a:pPr lvl="0">
              <a:tabLst>
                <a:tab pos="457200" algn="l"/>
              </a:tabLst>
            </a:pPr>
            <a:r>
              <a:rPr lang="en-CA" sz="22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342900" lvl="0" indent="-342900">
              <a:buFont typeface="+mj-lt"/>
              <a:buAutoNum type="arabicPeriod" startAt="3"/>
              <a:tabLst>
                <a:tab pos="457200" algn="l"/>
              </a:tabLst>
            </a:pPr>
            <a:r>
              <a:rPr lang="en-CA" sz="2200" b="1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Prioritization Exercise (7 min)</a:t>
            </a:r>
            <a:r>
              <a:rPr lang="en-CA" sz="22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- Each group selects criteria for prioritizing SOC2 reviews and applies them to the backlog.</a:t>
            </a:r>
            <a:br>
              <a:rPr lang="en-CA" sz="22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CA" sz="2200" kern="1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+mj-lt"/>
              <a:buAutoNum type="arabicPeriod" startAt="3"/>
              <a:tabLst>
                <a:tab pos="457200" algn="l"/>
              </a:tabLst>
            </a:pPr>
            <a:r>
              <a:rPr lang="en-CA" sz="2200" b="1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Discussion (5 min)</a:t>
            </a:r>
            <a:r>
              <a:rPr lang="en-CA" sz="22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- Groups share their prioritization logic and challenges faced.</a:t>
            </a:r>
            <a:br>
              <a:rPr lang="en-CA" sz="2000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CA" sz="2000" kern="100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A384D-4200-2650-C9D7-933296EBF7F5}"/>
              </a:ext>
            </a:extLst>
          </p:cNvPr>
          <p:cNvSpPr txBox="1"/>
          <p:nvPr/>
        </p:nvSpPr>
        <p:spPr>
          <a:xfrm>
            <a:off x="748434" y="796279"/>
            <a:ext cx="9025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kern="1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Scenario: </a:t>
            </a:r>
            <a:r>
              <a:rPr lang="en-CA" sz="4000" kern="1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Overcoming SOC2 Overload</a:t>
            </a:r>
            <a:endParaRPr lang="en-CA" sz="4000" kern="100" dirty="0">
              <a:solidFill>
                <a:srgbClr val="0070C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E34D76-51FB-84F3-FD7C-E1510BA3C8E8}"/>
              </a:ext>
            </a:extLst>
          </p:cNvPr>
          <p:cNvSpPr/>
          <p:nvPr/>
        </p:nvSpPr>
        <p:spPr>
          <a:xfrm>
            <a:off x="748433" y="4025154"/>
            <a:ext cx="5759943" cy="350519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Key Takeaway is </a:t>
            </a: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👩‍💻 </a:t>
            </a:r>
            <a:r>
              <a:rPr lang="en-CA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1K Emp ≠ 2.2 CISA + 3.5 CISSP</a:t>
            </a: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i="1" kern="100" dirty="0">
                <a:solidFill>
                  <a:prstClr val="white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“Why are we sharing data with companies without Audit and Cyber  teams?”</a:t>
            </a:r>
            <a:endParaRPr kumimoji="0" lang="en-CA" sz="2400" b="0" i="1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FB96C4-4A63-DCEC-162B-A53FF65CCDE8}"/>
              </a:ext>
            </a:extLst>
          </p:cNvPr>
          <p:cNvSpPr txBox="1"/>
          <p:nvPr/>
        </p:nvSpPr>
        <p:spPr>
          <a:xfrm>
            <a:off x="67121" y="7836011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©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NSC Tech &amp;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VivoSecurity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 </a:t>
            </a:r>
          </a:p>
        </p:txBody>
      </p:sp>
      <p:pic>
        <p:nvPicPr>
          <p:cNvPr id="3" name="Picture 2" descr="Close up of rack of test tubes with solution in lab">
            <a:extLst>
              <a:ext uri="{FF2B5EF4-FFF2-40B4-BE49-F238E27FC236}">
                <a16:creationId xmlns:a16="http://schemas.microsoft.com/office/drawing/2014/main" id="{46779581-0726-F1F4-60B0-088F4D4AE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6" y="1792175"/>
            <a:ext cx="5752870" cy="270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594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4A384D-4200-2650-C9D7-933296EBF7F5}"/>
              </a:ext>
            </a:extLst>
          </p:cNvPr>
          <p:cNvSpPr txBox="1"/>
          <p:nvPr/>
        </p:nvSpPr>
        <p:spPr>
          <a:xfrm>
            <a:off x="748434" y="331587"/>
            <a:ext cx="9025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kern="1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Scenario: </a:t>
            </a:r>
            <a:r>
              <a:rPr lang="en-CA" sz="4000" kern="1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Overcoming SOC2 Overload</a:t>
            </a:r>
            <a:endParaRPr lang="en-CA" sz="4000" kern="100" dirty="0">
              <a:solidFill>
                <a:srgbClr val="0070C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FB96C4-4A63-DCEC-162B-A53FF65CCDE8}"/>
              </a:ext>
            </a:extLst>
          </p:cNvPr>
          <p:cNvSpPr txBox="1"/>
          <p:nvPr/>
        </p:nvSpPr>
        <p:spPr>
          <a:xfrm>
            <a:off x="67121" y="7836011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©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NSC Tech &amp;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VivoSecurity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18DFA6-BEC1-1DE0-3E3B-F70EFA2C5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8"/>
          <a:stretch/>
        </p:blipFill>
        <p:spPr bwMode="auto">
          <a:xfrm>
            <a:off x="7255786" y="1663911"/>
            <a:ext cx="7271715" cy="601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99DBE9-1FEF-366B-E668-93F91391343F}"/>
              </a:ext>
            </a:extLst>
          </p:cNvPr>
          <p:cNvSpPr txBox="1"/>
          <p:nvPr/>
        </p:nvSpPr>
        <p:spPr>
          <a:xfrm>
            <a:off x="7120349" y="1252579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57200" algn="l"/>
              </a:tabLst>
            </a:pPr>
            <a:r>
              <a:rPr lang="en-CA" sz="2000" b="1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Average CISA &amp; CISSP as a function of full-time employees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B4C0A4D-CA46-3123-F794-0354C0E73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527825"/>
              </p:ext>
            </p:extLst>
          </p:nvPr>
        </p:nvGraphicFramePr>
        <p:xfrm>
          <a:off x="372718" y="1206582"/>
          <a:ext cx="6463348" cy="6442393"/>
        </p:xfrm>
        <a:graphic>
          <a:graphicData uri="http://schemas.openxmlformats.org/drawingml/2006/table">
            <a:tbl>
              <a:tblPr/>
              <a:tblGrid>
                <a:gridCol w="3329852">
                  <a:extLst>
                    <a:ext uri="{9D8B030D-6E8A-4147-A177-3AD203B41FA5}">
                      <a16:colId xmlns:a16="http://schemas.microsoft.com/office/drawing/2014/main" val="1987417916"/>
                    </a:ext>
                  </a:extLst>
                </a:gridCol>
                <a:gridCol w="1094282">
                  <a:extLst>
                    <a:ext uri="{9D8B030D-6E8A-4147-A177-3AD203B41FA5}">
                      <a16:colId xmlns:a16="http://schemas.microsoft.com/office/drawing/2014/main" val="1132861453"/>
                    </a:ext>
                  </a:extLst>
                </a:gridCol>
                <a:gridCol w="974361">
                  <a:extLst>
                    <a:ext uri="{9D8B030D-6E8A-4147-A177-3AD203B41FA5}">
                      <a16:colId xmlns:a16="http://schemas.microsoft.com/office/drawing/2014/main" val="3610116656"/>
                    </a:ext>
                  </a:extLst>
                </a:gridCol>
                <a:gridCol w="1064853">
                  <a:extLst>
                    <a:ext uri="{9D8B030D-6E8A-4147-A177-3AD203B41FA5}">
                      <a16:colId xmlns:a16="http://schemas.microsoft.com/office/drawing/2014/main" val="3973623289"/>
                    </a:ext>
                  </a:extLst>
                </a:gridCol>
              </a:tblGrid>
              <a:tr h="123825"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20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CA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 Business’</a:t>
                      </a:r>
                      <a:endParaRPr lang="en-CA" sz="20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20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CA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Emp.</a:t>
                      </a:r>
                      <a:endParaRPr lang="en-CA" sz="20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20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CA" sz="20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CISSP</a:t>
                      </a:r>
                      <a:endParaRPr lang="en-CA" sz="2000" b="1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20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CA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CISA</a:t>
                      </a: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640675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Financial technology services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1,646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CA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CA" sz="1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553773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Financial service technologies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770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CA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CA" sz="1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81353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RSA Technology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4,554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114</a:t>
                      </a:r>
                      <a:endParaRPr lang="en-CA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CA" sz="1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026771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Federal Reserve Bank of SF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2,928</a:t>
                      </a:r>
                      <a:endParaRPr lang="en-CA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n-CA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CA" sz="1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381578"/>
                  </a:ext>
                </a:extLst>
              </a:tr>
              <a:tr h="85725">
                <a:tc>
                  <a:txBody>
                    <a:bodyPr/>
                    <a:lstStyle/>
                    <a:p>
                      <a:pPr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Financial crime detection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3,067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CA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CA" sz="1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186496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Platform technologies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674</a:t>
                      </a:r>
                      <a:endParaRPr lang="en-CA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CA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CA" sz="1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991751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Payment management solutions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</a:t>
                      </a:r>
                      <a:endParaRPr lang="en-CA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CA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CA" sz="1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696683"/>
                  </a:ext>
                </a:extLst>
              </a:tr>
              <a:tr h="85725">
                <a:tc>
                  <a:txBody>
                    <a:bodyPr/>
                    <a:lstStyle/>
                    <a:p>
                      <a:pPr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Law firm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  <a:endParaRPr lang="en-CA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CA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CA" sz="1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949778"/>
                  </a:ext>
                </a:extLst>
              </a:tr>
              <a:tr h="85725">
                <a:tc>
                  <a:txBody>
                    <a:bodyPr/>
                    <a:lstStyle/>
                    <a:p>
                      <a:pPr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buying service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369</a:t>
                      </a:r>
                      <a:endParaRPr lang="en-CA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CA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CA" sz="1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407289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Mortgage closure technology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723</a:t>
                      </a:r>
                      <a:endParaRPr lang="en-CA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CA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CA" sz="1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822682"/>
                  </a:ext>
                </a:extLst>
              </a:tr>
              <a:tr h="85725">
                <a:tc>
                  <a:txBody>
                    <a:bodyPr/>
                    <a:lstStyle/>
                    <a:p>
                      <a:pPr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Collection service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526</a:t>
                      </a:r>
                      <a:endParaRPr lang="en-CA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CA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CA" sz="1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284448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Mortgage services platform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522</a:t>
                      </a:r>
                      <a:endParaRPr lang="en-CA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CA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CA" sz="1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165324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Financial statement services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196</a:t>
                      </a:r>
                      <a:endParaRPr lang="en-CA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CA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CA" sz="1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597643"/>
                  </a:ext>
                </a:extLst>
              </a:tr>
            </a:tbl>
          </a:graphicData>
        </a:graphic>
      </p:graphicFrame>
      <p:sp>
        <p:nvSpPr>
          <p:cNvPr id="12" name="Rectangle 3">
            <a:extLst>
              <a:ext uri="{FF2B5EF4-FFF2-40B4-BE49-F238E27FC236}">
                <a16:creationId xmlns:a16="http://schemas.microsoft.com/office/drawing/2014/main" id="{362BB5AD-52D1-1ABF-3A4E-5C8AF4863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683" y="2087243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6431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4A384D-4200-2650-C9D7-933296EBF7F5}"/>
              </a:ext>
            </a:extLst>
          </p:cNvPr>
          <p:cNvSpPr txBox="1"/>
          <p:nvPr/>
        </p:nvSpPr>
        <p:spPr>
          <a:xfrm>
            <a:off x="748434" y="796279"/>
            <a:ext cx="9025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kern="1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Scenario: </a:t>
            </a:r>
            <a:r>
              <a:rPr lang="en-CA" sz="4000" kern="1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Overcoming SOC2 Overload</a:t>
            </a:r>
            <a:endParaRPr lang="en-CA" sz="4000" kern="100" dirty="0">
              <a:solidFill>
                <a:srgbClr val="0070C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FB96C4-4A63-DCEC-162B-A53FF65CCDE8}"/>
              </a:ext>
            </a:extLst>
          </p:cNvPr>
          <p:cNvSpPr txBox="1"/>
          <p:nvPr/>
        </p:nvSpPr>
        <p:spPr>
          <a:xfrm>
            <a:off x="67121" y="7836011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©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NSC Tech &amp;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VivoSecurity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9DBE9-1FEF-366B-E668-93F91391343F}"/>
              </a:ext>
            </a:extLst>
          </p:cNvPr>
          <p:cNvSpPr txBox="1"/>
          <p:nvPr/>
        </p:nvSpPr>
        <p:spPr>
          <a:xfrm>
            <a:off x="7120349" y="1612342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57200" algn="l"/>
              </a:tabLst>
            </a:pPr>
            <a:r>
              <a:rPr lang="en-CA" sz="2000" b="1" kern="1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Average CISA &amp; CISSP as a function of full-time employees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C50F6E-707D-B349-1E72-34E94A806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816539"/>
              </p:ext>
            </p:extLst>
          </p:nvPr>
        </p:nvGraphicFramePr>
        <p:xfrm>
          <a:off x="580046" y="2128566"/>
          <a:ext cx="6105525" cy="4158933"/>
        </p:xfrm>
        <a:graphic>
          <a:graphicData uri="http://schemas.openxmlformats.org/drawingml/2006/table">
            <a:tbl>
              <a:tblPr/>
              <a:tblGrid>
                <a:gridCol w="2879186">
                  <a:extLst>
                    <a:ext uri="{9D8B030D-6E8A-4147-A177-3AD203B41FA5}">
                      <a16:colId xmlns:a16="http://schemas.microsoft.com/office/drawing/2014/main" val="1987417916"/>
                    </a:ext>
                  </a:extLst>
                </a:gridCol>
                <a:gridCol w="1112768">
                  <a:extLst>
                    <a:ext uri="{9D8B030D-6E8A-4147-A177-3AD203B41FA5}">
                      <a16:colId xmlns:a16="http://schemas.microsoft.com/office/drawing/2014/main" val="1132861453"/>
                    </a:ext>
                  </a:extLst>
                </a:gridCol>
                <a:gridCol w="989351">
                  <a:extLst>
                    <a:ext uri="{9D8B030D-6E8A-4147-A177-3AD203B41FA5}">
                      <a16:colId xmlns:a16="http://schemas.microsoft.com/office/drawing/2014/main" val="3610116656"/>
                    </a:ext>
                  </a:extLst>
                </a:gridCol>
                <a:gridCol w="1124220">
                  <a:extLst>
                    <a:ext uri="{9D8B030D-6E8A-4147-A177-3AD203B41FA5}">
                      <a16:colId xmlns:a16="http://schemas.microsoft.com/office/drawing/2014/main" val="3973623289"/>
                    </a:ext>
                  </a:extLst>
                </a:gridCol>
              </a:tblGrid>
              <a:tr h="123825"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Business’</a:t>
                      </a:r>
                      <a:endParaRPr lang="en-CA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Emp.</a:t>
                      </a:r>
                      <a:endParaRPr lang="en-CA" sz="2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CISSP</a:t>
                      </a:r>
                      <a:endParaRPr lang="en-CA" sz="20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CISA</a:t>
                      </a:r>
                      <a:endParaRPr lang="en-CA" sz="20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640675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Financial services tech.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51,591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</a:t>
                      </a:r>
                      <a:endParaRPr lang="en-CA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</a:t>
                      </a:r>
                      <a:endParaRPr lang="en-CA" sz="1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546045"/>
                  </a:ext>
                </a:extLst>
              </a:tr>
              <a:tr h="85725">
                <a:tc>
                  <a:txBody>
                    <a:bodyPr/>
                    <a:lstStyle/>
                    <a:p>
                      <a:pPr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Insurance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57,022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CA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  <a:endParaRPr lang="en-CA" sz="1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262241"/>
                  </a:ext>
                </a:extLst>
              </a:tr>
              <a:tr h="85725">
                <a:tc>
                  <a:txBody>
                    <a:bodyPr/>
                    <a:lstStyle/>
                    <a:p>
                      <a:pPr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 rental</a:t>
                      </a:r>
                      <a:endParaRPr lang="en-CA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86,885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CA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CA" sz="1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036880"/>
                  </a:ext>
                </a:extLst>
              </a:tr>
              <a:tr h="123825">
                <a:tc>
                  <a:txBody>
                    <a:bodyPr/>
                    <a:lstStyle/>
                    <a:p>
                      <a:pPr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Cloud-based human capital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10,665</a:t>
                      </a:r>
                      <a:endParaRPr lang="en-CA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CA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CA" sz="1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859306"/>
                  </a:ext>
                </a:extLst>
              </a:tr>
              <a:tr h="85725">
                <a:tc>
                  <a:txBody>
                    <a:bodyPr/>
                    <a:lstStyle/>
                    <a:p>
                      <a:pPr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Financial technology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10,712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CA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CA" sz="1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139067"/>
                  </a:ext>
                </a:extLst>
              </a:tr>
              <a:tr h="85725">
                <a:tc>
                  <a:txBody>
                    <a:bodyPr/>
                    <a:lstStyle/>
                    <a:p>
                      <a:pPr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Equifax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20,720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</a:t>
                      </a:r>
                      <a:endParaRPr lang="en-CA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</a:t>
                      </a:r>
                      <a:endParaRPr lang="en-CA" sz="1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737182"/>
                  </a:ext>
                </a:extLst>
              </a:tr>
              <a:tr h="85725">
                <a:tc>
                  <a:txBody>
                    <a:bodyPr/>
                    <a:lstStyle/>
                    <a:p>
                      <a:pPr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Insurance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60,043</a:t>
                      </a:r>
                      <a:endParaRPr lang="en-CA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en-CA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n-CA" sz="1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172718"/>
                  </a:ext>
                </a:extLst>
              </a:tr>
              <a:tr h="85725">
                <a:tc>
                  <a:txBody>
                    <a:bodyPr/>
                    <a:lstStyle/>
                    <a:p>
                      <a:pPr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insurance</a:t>
                      </a:r>
                      <a:endParaRPr lang="en-CA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44,096</a:t>
                      </a:r>
                      <a:endParaRPr lang="en-CA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  <a:endParaRPr lang="en-CA" sz="1800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CA" sz="1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116799"/>
                  </a:ext>
                </a:extLst>
              </a:tr>
            </a:tbl>
          </a:graphicData>
        </a:graphic>
      </p:graphicFrame>
      <p:pic>
        <p:nvPicPr>
          <p:cNvPr id="9" name="Picture 8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C9A602FD-D0D3-66D4-A784-8FEE1FAD33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5"/>
          <a:stretch/>
        </p:blipFill>
        <p:spPr>
          <a:xfrm>
            <a:off x="7315200" y="1967447"/>
            <a:ext cx="6735154" cy="626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5743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4A384D-4200-2650-C9D7-933296EBF7F5}"/>
              </a:ext>
            </a:extLst>
          </p:cNvPr>
          <p:cNvSpPr txBox="1"/>
          <p:nvPr/>
        </p:nvSpPr>
        <p:spPr>
          <a:xfrm>
            <a:off x="748434" y="796279"/>
            <a:ext cx="9025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kern="1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Scenario: </a:t>
            </a:r>
            <a:r>
              <a:rPr lang="en-CA" sz="4000" kern="1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Overcoming SOC2 Overload</a:t>
            </a:r>
            <a:endParaRPr lang="en-CA" sz="4000" kern="100" dirty="0">
              <a:solidFill>
                <a:srgbClr val="0070C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E34D76-51FB-84F3-FD7C-E1510BA3C8E8}"/>
              </a:ext>
            </a:extLst>
          </p:cNvPr>
          <p:cNvSpPr/>
          <p:nvPr/>
        </p:nvSpPr>
        <p:spPr>
          <a:xfrm>
            <a:off x="748433" y="4025154"/>
            <a:ext cx="5759943" cy="350519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Key Takeaway is </a:t>
            </a: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👩‍💻 </a:t>
            </a:r>
            <a:r>
              <a:rPr lang="en-CA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1K Emp ≠ 2.2 CISA + 3.5 CISSP</a:t>
            </a: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i="1" kern="100" dirty="0">
                <a:solidFill>
                  <a:prstClr val="white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“Why are we sharing data with companies without Audit and Cyber  teams?”</a:t>
            </a:r>
            <a:endParaRPr kumimoji="0" lang="en-CA" sz="2400" b="0" i="1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FB96C4-4A63-DCEC-162B-A53FF65CCDE8}"/>
              </a:ext>
            </a:extLst>
          </p:cNvPr>
          <p:cNvSpPr txBox="1"/>
          <p:nvPr/>
        </p:nvSpPr>
        <p:spPr>
          <a:xfrm>
            <a:off x="67121" y="7836011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©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NSC Tech &amp;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VivoSecurity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 </a:t>
            </a:r>
          </a:p>
        </p:txBody>
      </p:sp>
      <p:pic>
        <p:nvPicPr>
          <p:cNvPr id="3" name="Picture 2" descr="Close up of rack of test tubes with solution in lab">
            <a:extLst>
              <a:ext uri="{FF2B5EF4-FFF2-40B4-BE49-F238E27FC236}">
                <a16:creationId xmlns:a16="http://schemas.microsoft.com/office/drawing/2014/main" id="{46779581-0726-F1F4-60B0-088F4D4AE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6" y="1792175"/>
            <a:ext cx="5752870" cy="2708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B2C518-D680-E158-E5E9-652AE635E233}"/>
              </a:ext>
            </a:extLst>
          </p:cNvPr>
          <p:cNvSpPr txBox="1"/>
          <p:nvPr/>
        </p:nvSpPr>
        <p:spPr>
          <a:xfrm>
            <a:off x="6741457" y="1748006"/>
            <a:ext cx="62079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Prioritization </a:t>
            </a:r>
            <a:r>
              <a:rPr lang="en-CA" sz="2400" b="1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Approach 1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Group 1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Group 2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Group 3</a:t>
            </a:r>
          </a:p>
          <a:p>
            <a:pPr marR="0" lvl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CA" sz="2400" kern="100" dirty="0">
              <a:solidFill>
                <a:prstClr val="black"/>
              </a:solidFill>
              <a:latin typeface="Arial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Prioritization </a:t>
            </a:r>
            <a:r>
              <a:rPr lang="en-CA" sz="2400" b="1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Approach 2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Group 1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Group 2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Group 3</a:t>
            </a:r>
          </a:p>
          <a:p>
            <a:pPr marL="0" marR="0" lvl="0" indent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L="0" marR="0" lvl="0" indent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R="0" lvl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CA" sz="2400" kern="100" dirty="0">
              <a:solidFill>
                <a:prstClr val="black"/>
              </a:solidFill>
              <a:latin typeface="Arial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82632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4A384D-4200-2650-C9D7-933296EBF7F5}"/>
              </a:ext>
            </a:extLst>
          </p:cNvPr>
          <p:cNvSpPr txBox="1"/>
          <p:nvPr/>
        </p:nvSpPr>
        <p:spPr>
          <a:xfrm>
            <a:off x="748434" y="796279"/>
            <a:ext cx="9025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kern="1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Scenario: </a:t>
            </a:r>
            <a:r>
              <a:rPr lang="en-CA" sz="4000" kern="1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Overcoming SOC2 Overload</a:t>
            </a:r>
            <a:endParaRPr lang="en-CA" sz="4000" kern="100" dirty="0">
              <a:solidFill>
                <a:srgbClr val="0070C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E34D76-51FB-84F3-FD7C-E1510BA3C8E8}"/>
              </a:ext>
            </a:extLst>
          </p:cNvPr>
          <p:cNvSpPr/>
          <p:nvPr/>
        </p:nvSpPr>
        <p:spPr>
          <a:xfrm>
            <a:off x="748433" y="4025154"/>
            <a:ext cx="5759943" cy="350519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Key Takeaway is </a:t>
            </a: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👩‍💻 </a:t>
            </a:r>
            <a:r>
              <a:rPr lang="en-CA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1K Emp ≠ 2.2 CISA + 3.5 CISSP</a:t>
            </a: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i="1" kern="100" dirty="0">
                <a:solidFill>
                  <a:prstClr val="white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“Why are we sharing data with companies without Audit and Cyber  teams?”</a:t>
            </a:r>
            <a:endParaRPr kumimoji="0" lang="en-CA" sz="2400" b="0" i="1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FB96C4-4A63-DCEC-162B-A53FF65CCDE8}"/>
              </a:ext>
            </a:extLst>
          </p:cNvPr>
          <p:cNvSpPr txBox="1"/>
          <p:nvPr/>
        </p:nvSpPr>
        <p:spPr>
          <a:xfrm>
            <a:off x="67121" y="7836011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©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NSC Tech &amp;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VivoSecurity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 </a:t>
            </a:r>
          </a:p>
        </p:txBody>
      </p:sp>
      <p:pic>
        <p:nvPicPr>
          <p:cNvPr id="3" name="Picture 2" descr="Close up of rack of test tubes with solution in lab">
            <a:extLst>
              <a:ext uri="{FF2B5EF4-FFF2-40B4-BE49-F238E27FC236}">
                <a16:creationId xmlns:a16="http://schemas.microsoft.com/office/drawing/2014/main" id="{46779581-0726-F1F4-60B0-088F4D4AE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6" y="1792175"/>
            <a:ext cx="5752870" cy="2708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57E9C8-6557-5413-8A31-CF23733238EA}"/>
              </a:ext>
            </a:extLst>
          </p:cNvPr>
          <p:cNvSpPr txBox="1"/>
          <p:nvPr/>
        </p:nvSpPr>
        <p:spPr>
          <a:xfrm>
            <a:off x="6666506" y="1792175"/>
            <a:ext cx="782182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Spicy Monday Topics</a:t>
            </a:r>
          </a:p>
          <a:p>
            <a:pPr marL="0" marR="0" lvl="0" indent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Why</a:t>
            </a:r>
            <a:r>
              <a:rPr kumimoji="0" lang="en-CA" sz="2400" i="0" u="none" strike="noStrike" kern="1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 are we sharing data when no CISA &amp; CISSP?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Why are we sharing data when not enough CISA &amp; CISSP?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i="0" u="none" strike="noStrike" kern="1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Need to add people-centric CISA/CISSP counts to vendor questionnaire – people matter!!!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noProof="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SOC2 still the gold standard?  People make the difference!  People design and implement the controls!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i="0" u="none" strike="noStrike" kern="1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Small vs large companies….is there a difference?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noProof="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Outsourced security?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i="0" u="none" strike="noStrike" kern="1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Is the TPRA list accurate </a:t>
            </a:r>
            <a:r>
              <a:rPr kumimoji="0" lang="en-CA" sz="2400" i="0" u="none" strike="noStrike" kern="1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Wingdings" pitchFamily="2" charset="2"/>
              </a:rPr>
              <a:t></a:t>
            </a:r>
          </a:p>
          <a:p>
            <a:pPr marR="0" lvl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CA" sz="2400" i="0" u="none" strike="noStrike" kern="1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R="0" lvl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CA" sz="2400" i="0" u="none" strike="noStrike" kern="1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5053727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uizzical burrowing owl looking forward">
            <a:extLst>
              <a:ext uri="{FF2B5EF4-FFF2-40B4-BE49-F238E27FC236}">
                <a16:creationId xmlns:a16="http://schemas.microsoft.com/office/drawing/2014/main" id="{40AD86A0-716F-78E7-21E0-E7FD6DDBAA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653"/>
          <a:stretch/>
        </p:blipFill>
        <p:spPr>
          <a:xfrm>
            <a:off x="7023917" y="-19874"/>
            <a:ext cx="7606483" cy="8249474"/>
          </a:xfrm>
          <a:prstGeom prst="rect">
            <a:avLst/>
          </a:prstGeom>
          <a:ln>
            <a:noFill/>
          </a:ln>
        </p:spPr>
      </p:pic>
      <p:sp>
        <p:nvSpPr>
          <p:cNvPr id="5" name="object 7">
            <a:extLst>
              <a:ext uri="{FF2B5EF4-FFF2-40B4-BE49-F238E27FC236}">
                <a16:creationId xmlns:a16="http://schemas.microsoft.com/office/drawing/2014/main" id="{C037618C-5C75-C729-0316-090DDFA9E40B}"/>
              </a:ext>
            </a:extLst>
          </p:cNvPr>
          <p:cNvSpPr txBox="1"/>
          <p:nvPr/>
        </p:nvSpPr>
        <p:spPr>
          <a:xfrm>
            <a:off x="362610" y="4346016"/>
            <a:ext cx="3017134" cy="207479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895" marR="5080" indent="-36830" algn="ctr">
              <a:lnSpc>
                <a:spcPct val="109900"/>
              </a:lnSpc>
              <a:spcBef>
                <a:spcPts val="95"/>
              </a:spcBef>
            </a:pPr>
            <a:r>
              <a:rPr lang="en-US" sz="2400" b="1" spc="85" dirty="0">
                <a:solidFill>
                  <a:schemeClr val="tx1"/>
                </a:solidFill>
                <a:latin typeface="+mn-lt"/>
                <a:cs typeface="Tahoma"/>
              </a:rPr>
              <a:t>Christine </a:t>
            </a:r>
            <a:br>
              <a:rPr lang="en-US" sz="2400" b="1" spc="85" dirty="0">
                <a:solidFill>
                  <a:schemeClr val="tx1"/>
                </a:solidFill>
                <a:latin typeface="+mn-lt"/>
                <a:cs typeface="Tahoma"/>
              </a:rPr>
            </a:br>
            <a:r>
              <a:rPr lang="en-US" sz="2400" b="1" spc="85" dirty="0">
                <a:solidFill>
                  <a:schemeClr val="tx1"/>
                </a:solidFill>
                <a:latin typeface="+mn-lt"/>
                <a:cs typeface="Tahoma"/>
              </a:rPr>
              <a:t>Dewhurst</a:t>
            </a:r>
          </a:p>
          <a:p>
            <a:pPr marL="48895" marR="5080" indent="-36830" algn="ctr">
              <a:lnSpc>
                <a:spcPct val="109900"/>
              </a:lnSpc>
              <a:spcBef>
                <a:spcPts val="95"/>
              </a:spcBef>
            </a:pPr>
            <a:r>
              <a:rPr lang="en-US" sz="2400" spc="55" dirty="0">
                <a:solidFill>
                  <a:schemeClr val="tx1"/>
                </a:solidFill>
                <a:latin typeface="+mn-lt"/>
                <a:cs typeface="Tahoma"/>
              </a:rPr>
              <a:t>Partner, NSC Tech</a:t>
            </a:r>
          </a:p>
          <a:p>
            <a:pPr marL="48895" marR="5080" indent="-36830" algn="ctr"/>
            <a:r>
              <a:rPr lang="en-US" sz="1800" dirty="0">
                <a:solidFill>
                  <a:srgbClr val="000000"/>
                </a:solidFill>
                <a:latin typeface="+mn-lt"/>
                <a:cs typeface="Arial"/>
                <a:sym typeface="Arial"/>
              </a:rPr>
              <a:t>CISA, CPA, </a:t>
            </a:r>
          </a:p>
          <a:p>
            <a:pPr marL="48895" marR="5080" indent="-36830" algn="ctr"/>
            <a:r>
              <a:rPr lang="en-US" sz="1800" dirty="0">
                <a:solidFill>
                  <a:srgbClr val="000000"/>
                </a:solidFill>
                <a:latin typeface="+mn-lt"/>
                <a:cs typeface="Arial"/>
                <a:sym typeface="Arial"/>
              </a:rPr>
              <a:t>B Mathematics, </a:t>
            </a:r>
          </a:p>
          <a:p>
            <a:pPr marL="48895" marR="5080" indent="-36830" algn="ctr"/>
            <a:r>
              <a:rPr lang="en-US" sz="1800" dirty="0">
                <a:solidFill>
                  <a:srgbClr val="000000"/>
                </a:solidFill>
                <a:latin typeface="+mn-lt"/>
                <a:cs typeface="Arial"/>
                <a:sym typeface="Arial"/>
              </a:rPr>
              <a:t>University of Waterloo</a:t>
            </a:r>
            <a:endParaRPr sz="1800" spc="55" dirty="0">
              <a:solidFill>
                <a:schemeClr val="tx1"/>
              </a:solidFill>
              <a:latin typeface="+mn-lt"/>
              <a:cs typeface="Tahom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21312-41D8-A92E-3A1B-098FBF0FF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35" y="1351722"/>
            <a:ext cx="2742506" cy="2742506"/>
          </a:xfrm>
          <a:prstGeom prst="ellipse">
            <a:avLst/>
          </a:prstGeom>
          <a:solidFill>
            <a:srgbClr val="B5FF50"/>
          </a:solidFill>
          <a:ln w="190500" cap="rnd">
            <a:solidFill>
              <a:srgbClr val="1A72F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0C4B6-0245-A63E-9441-2B750BA9E14F}"/>
              </a:ext>
            </a:extLst>
          </p:cNvPr>
          <p:cNvSpPr txBox="1"/>
          <p:nvPr/>
        </p:nvSpPr>
        <p:spPr>
          <a:xfrm>
            <a:off x="3886568" y="4326108"/>
            <a:ext cx="3073224" cy="3042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895" marR="5080" indent="-36830" algn="ctr">
              <a:lnSpc>
                <a:spcPct val="109900"/>
              </a:lnSpc>
              <a:spcBef>
                <a:spcPts val="95"/>
              </a:spcBef>
            </a:pPr>
            <a:r>
              <a:rPr lang="en-US" sz="2400" b="1" spc="85" dirty="0">
                <a:solidFill>
                  <a:schemeClr val="tx1"/>
                </a:solidFill>
                <a:latin typeface="+mn-lt"/>
                <a:cs typeface="Tahoma"/>
              </a:rPr>
              <a:t>Dr. Thomas</a:t>
            </a:r>
            <a:br>
              <a:rPr lang="en-US" sz="2400" b="1" spc="85" dirty="0">
                <a:solidFill>
                  <a:schemeClr val="tx1"/>
                </a:solidFill>
                <a:latin typeface="+mn-lt"/>
                <a:cs typeface="Tahoma"/>
              </a:rPr>
            </a:br>
            <a:r>
              <a:rPr lang="en-US" sz="2400" b="1" spc="85" dirty="0">
                <a:solidFill>
                  <a:schemeClr val="tx1"/>
                </a:solidFill>
                <a:latin typeface="+mn-lt"/>
                <a:cs typeface="Tahoma"/>
              </a:rPr>
              <a:t>Lee</a:t>
            </a:r>
          </a:p>
          <a:p>
            <a:pPr marL="48895" marR="5080" indent="-36830" algn="ctr">
              <a:lnSpc>
                <a:spcPct val="109900"/>
              </a:lnSpc>
              <a:spcBef>
                <a:spcPts val="95"/>
              </a:spcBef>
            </a:pPr>
            <a:r>
              <a:rPr lang="en-US" sz="2400" spc="55" dirty="0">
                <a:solidFill>
                  <a:schemeClr val="tx1"/>
                </a:solidFill>
                <a:latin typeface="+mn-lt"/>
                <a:cs typeface="Tahoma"/>
              </a:rPr>
              <a:t>CEO, </a:t>
            </a:r>
            <a:r>
              <a:rPr lang="en-US" sz="2400" spc="55" dirty="0" err="1">
                <a:solidFill>
                  <a:schemeClr val="tx1"/>
                </a:solidFill>
                <a:latin typeface="+mn-lt"/>
                <a:cs typeface="Tahoma"/>
              </a:rPr>
              <a:t>VivoSecurity</a:t>
            </a:r>
            <a:endParaRPr lang="en-US" sz="2400" spc="55" dirty="0">
              <a:solidFill>
                <a:schemeClr val="tx1"/>
              </a:solidFill>
              <a:latin typeface="+mn-lt"/>
              <a:cs typeface="Tahoma"/>
            </a:endParaRPr>
          </a:p>
          <a:p>
            <a:pPr marL="36000" marR="5080" indent="-36830" algn="ctr" rtl="0"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+mn-lt"/>
              </a:rPr>
              <a:t>BS Physics &amp; EE</a:t>
            </a:r>
            <a:endParaRPr lang="en-CA" sz="16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36000" marR="5080" indent="-36830" algn="ctr" rtl="0"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+mn-lt"/>
              </a:rPr>
              <a:t>MS, PhD Biophysics University of Chicago</a:t>
            </a:r>
            <a:endParaRPr lang="en-CA" sz="16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br>
              <a:rPr lang="en-CA" sz="1600" dirty="0"/>
            </a:br>
            <a:br>
              <a:rPr lang="en-CA" sz="1600" dirty="0"/>
            </a:b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F7859F-6E9F-B256-DA1A-FBEB495DD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202" y="1339373"/>
            <a:ext cx="2863772" cy="2863772"/>
          </a:xfrm>
          <a:prstGeom prst="ellipse">
            <a:avLst/>
          </a:prstGeom>
          <a:ln w="190500" cap="rnd">
            <a:solidFill>
              <a:srgbClr val="1A72F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8" descr="A person with a beard&#10;&#10;Description automatically generated">
            <a:extLst>
              <a:ext uri="{FF2B5EF4-FFF2-40B4-BE49-F238E27FC236}">
                <a16:creationId xmlns:a16="http://schemas.microsoft.com/office/drawing/2014/main" id="{FDBF1229-2B53-D209-18A6-A42032638F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8742" y="1466689"/>
            <a:ext cx="2627539" cy="2627539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4F1FCF-EFF4-9A24-15B5-7105A3B3D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5862" y="6948599"/>
            <a:ext cx="1447504" cy="918934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EF43387-7C5A-2074-CA00-C32A292B54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736" y="6635362"/>
            <a:ext cx="3308726" cy="115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6862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 descr="Electronic System">
            <a:extLst>
              <a:ext uri="{FF2B5EF4-FFF2-40B4-BE49-F238E27FC236}">
                <a16:creationId xmlns:a16="http://schemas.microsoft.com/office/drawing/2014/main" id="{074C6000-2A34-2C03-EBCC-4962DB8438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1249" r="26101" b="-1"/>
          <a:stretch/>
        </p:blipFill>
        <p:spPr>
          <a:xfrm>
            <a:off x="20" y="10"/>
            <a:ext cx="7680940" cy="8229590"/>
          </a:xfrm>
          <a:custGeom>
            <a:avLst/>
            <a:gdLst>
              <a:gd name="connsiteX0" fmla="*/ 0 w 5508104"/>
              <a:gd name="connsiteY0" fmla="*/ 0 h 5143500"/>
              <a:gd name="connsiteX1" fmla="*/ 5508104 w 5508104"/>
              <a:gd name="connsiteY1" fmla="*/ 0 h 5143500"/>
              <a:gd name="connsiteX2" fmla="*/ 5508104 w 5508104"/>
              <a:gd name="connsiteY2" fmla="*/ 5143500 h 5143500"/>
              <a:gd name="connsiteX3" fmla="*/ 0 w 5508104"/>
              <a:gd name="connsiteY3" fmla="*/ 5143500 h 5143500"/>
              <a:gd name="connsiteX4" fmla="*/ 0 w 5508104"/>
              <a:gd name="connsiteY4" fmla="*/ 0 h 5143500"/>
              <a:gd name="connsiteX0" fmla="*/ 0 w 5508104"/>
              <a:gd name="connsiteY0" fmla="*/ 0 h 5143500"/>
              <a:gd name="connsiteX1" fmla="*/ 3984104 w 5508104"/>
              <a:gd name="connsiteY1" fmla="*/ 0 h 5143500"/>
              <a:gd name="connsiteX2" fmla="*/ 5508104 w 5508104"/>
              <a:gd name="connsiteY2" fmla="*/ 5143500 h 5143500"/>
              <a:gd name="connsiteX3" fmla="*/ 0 w 5508104"/>
              <a:gd name="connsiteY3" fmla="*/ 5143500 h 5143500"/>
              <a:gd name="connsiteX4" fmla="*/ 0 w 550810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8104" h="5143500">
                <a:moveTo>
                  <a:pt x="0" y="0"/>
                </a:moveTo>
                <a:lnTo>
                  <a:pt x="3984104" y="0"/>
                </a:lnTo>
                <a:lnTo>
                  <a:pt x="550810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noFill/>
          </a:ln>
          <a:effectLst/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9556ED29-DE45-F720-B126-A03621C96562}"/>
              </a:ext>
            </a:extLst>
          </p:cNvPr>
          <p:cNvSpPr txBox="1">
            <a:spLocks/>
          </p:cNvSpPr>
          <p:nvPr/>
        </p:nvSpPr>
        <p:spPr>
          <a:xfrm>
            <a:off x="6122504" y="1559858"/>
            <a:ext cx="8383049" cy="2554941"/>
          </a:xfrm>
          <a:prstGeom prst="rect">
            <a:avLst/>
          </a:prstGeom>
        </p:spPr>
        <p:txBody>
          <a:bodyPr vert="horz" lIns="0" tIns="11552" rIns="0" bIns="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 defTabSz="548640">
              <a:lnSpc>
                <a:spcPts val="3800"/>
              </a:lnSpc>
            </a:pPr>
            <a:r>
              <a:rPr lang="en-CA" sz="36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New People-Centric Approach to Determining an Organization's Exposure to a Third-Party </a:t>
            </a:r>
            <a:br>
              <a:rPr lang="en-CA" sz="36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3600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Breach</a:t>
            </a:r>
            <a:br>
              <a:rPr lang="en-CA" sz="3600" b="1" i="0" u="none" strike="noStrike" dirty="0">
                <a:solidFill>
                  <a:srgbClr val="FFFFFF"/>
                </a:solidFill>
                <a:effectLst/>
                <a:latin typeface="+mn-lt"/>
              </a:rPr>
            </a:br>
            <a:endParaRPr lang="en-CA" sz="3600" b="1" i="0" u="none" strike="noStrike" dirty="0"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58A7EF-39FC-2564-F025-07D147E870A2}"/>
              </a:ext>
            </a:extLst>
          </p:cNvPr>
          <p:cNvSpPr txBox="1">
            <a:spLocks/>
          </p:cNvSpPr>
          <p:nvPr/>
        </p:nvSpPr>
        <p:spPr>
          <a:xfrm>
            <a:off x="7495082" y="4141930"/>
            <a:ext cx="6364362" cy="271162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548640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79" baseline="0">
                <a:solidFill>
                  <a:schemeClr val="bg1"/>
                </a:solidFill>
                <a:uFillTx/>
                <a:latin typeface="+mj-lt"/>
                <a:ea typeface="+mn-ea"/>
                <a:cs typeface="Arial" pitchFamily="34" charset="0"/>
                <a:sym typeface="Spartan Bold"/>
              </a:defRPr>
            </a:lvl1pPr>
            <a:lvl2pPr marL="0" marR="0" indent="0" algn="l" defTabSz="548640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0" b="0" i="0" u="none" strike="noStrike" cap="none" spc="-79" baseline="0">
                <a:solidFill>
                  <a:srgbClr val="01CF89"/>
                </a:solidFill>
                <a:uFillTx/>
                <a:latin typeface="+mn-lt"/>
                <a:ea typeface="+mn-ea"/>
                <a:cs typeface="+mn-cs"/>
                <a:sym typeface="Spartan Bold"/>
              </a:defRPr>
            </a:lvl2pPr>
            <a:lvl3pPr marL="0" marR="0" indent="0" algn="l" defTabSz="548640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0" b="0" i="0" u="none" strike="noStrike" cap="none" spc="-79" baseline="0">
                <a:solidFill>
                  <a:srgbClr val="01CF89"/>
                </a:solidFill>
                <a:uFillTx/>
                <a:latin typeface="+mn-lt"/>
                <a:ea typeface="+mn-ea"/>
                <a:cs typeface="+mn-cs"/>
                <a:sym typeface="Spartan Bold"/>
              </a:defRPr>
            </a:lvl3pPr>
            <a:lvl4pPr marL="0" marR="0" indent="0" algn="l" defTabSz="548640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0" b="0" i="0" u="none" strike="noStrike" cap="none" spc="-79" baseline="0">
                <a:solidFill>
                  <a:srgbClr val="01CF89"/>
                </a:solidFill>
                <a:uFillTx/>
                <a:latin typeface="+mn-lt"/>
                <a:ea typeface="+mn-ea"/>
                <a:cs typeface="+mn-cs"/>
                <a:sym typeface="Spartan Bold"/>
              </a:defRPr>
            </a:lvl4pPr>
            <a:lvl5pPr marL="0" marR="0" indent="0" algn="l" defTabSz="548640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0" b="0" i="0" u="none" strike="noStrike" cap="none" spc="-79" baseline="0">
                <a:solidFill>
                  <a:srgbClr val="01CF89"/>
                </a:solidFill>
                <a:uFillTx/>
                <a:latin typeface="+mn-lt"/>
                <a:ea typeface="+mn-ea"/>
                <a:cs typeface="+mn-cs"/>
                <a:sym typeface="Spartan Bold"/>
              </a:defRPr>
            </a:lvl5pPr>
            <a:lvl6pPr marL="0" marR="0" indent="0" algn="l" defTabSz="548640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0" b="0" i="0" u="none" strike="noStrike" cap="none" spc="-79" baseline="0">
                <a:solidFill>
                  <a:srgbClr val="01CF89"/>
                </a:solidFill>
                <a:uFillTx/>
                <a:latin typeface="+mn-lt"/>
                <a:ea typeface="+mn-ea"/>
                <a:cs typeface="+mn-cs"/>
                <a:sym typeface="Spartan Bold"/>
              </a:defRPr>
            </a:lvl6pPr>
            <a:lvl7pPr marL="0" marR="0" indent="0" algn="l" defTabSz="548640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0" b="0" i="0" u="none" strike="noStrike" cap="none" spc="-79" baseline="0">
                <a:solidFill>
                  <a:srgbClr val="01CF89"/>
                </a:solidFill>
                <a:uFillTx/>
                <a:latin typeface="+mn-lt"/>
                <a:ea typeface="+mn-ea"/>
                <a:cs typeface="+mn-cs"/>
                <a:sym typeface="Spartan Bold"/>
              </a:defRPr>
            </a:lvl7pPr>
            <a:lvl8pPr marL="0" marR="0" indent="0" algn="l" defTabSz="548640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0" b="0" i="0" u="none" strike="noStrike" cap="none" spc="-79" baseline="0">
                <a:solidFill>
                  <a:srgbClr val="01CF89"/>
                </a:solidFill>
                <a:uFillTx/>
                <a:latin typeface="+mn-lt"/>
                <a:ea typeface="+mn-ea"/>
                <a:cs typeface="+mn-cs"/>
                <a:sym typeface="Spartan Bold"/>
              </a:defRPr>
            </a:lvl8pPr>
            <a:lvl9pPr marL="0" marR="0" indent="0" algn="l" defTabSz="548640" rtl="0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0" b="0" i="0" u="none" strike="noStrike" cap="none" spc="-79" baseline="0">
                <a:solidFill>
                  <a:srgbClr val="01CF89"/>
                </a:solidFill>
                <a:uFillTx/>
                <a:latin typeface="+mn-lt"/>
                <a:ea typeface="+mn-ea"/>
                <a:cs typeface="+mn-cs"/>
                <a:sym typeface="Spartan Bold"/>
              </a:defRPr>
            </a:lvl9pPr>
          </a:lstStyle>
          <a:p>
            <a:pPr algn="l"/>
            <a:r>
              <a:rPr lang="en-CA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🎯 </a:t>
            </a:r>
            <a:r>
              <a:rPr lang="en-CA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Know Your N</a:t>
            </a:r>
            <a:r>
              <a:rPr lang="en-CA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🎯</a:t>
            </a:r>
          </a:p>
          <a:p>
            <a:r>
              <a:rPr lang="en-CA" sz="2400" i="1" kern="100" dirty="0">
                <a:solidFill>
                  <a:srgbClr val="0070C0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“You cannot breach IT, if you do not share IT”</a:t>
            </a:r>
            <a:endParaRPr kumimoji="0" lang="en-CA" sz="2400" b="0" i="1" u="none" strike="noStrike" kern="1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algn="l"/>
            <a:endParaRPr lang="en-CA" sz="3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CA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💡 </a:t>
            </a:r>
            <a:r>
              <a:rPr lang="en-CA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Power</a:t>
            </a:r>
            <a:r>
              <a:rPr lang="en-CA" sz="3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CA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 0.07 x N</a:t>
            </a:r>
          </a:p>
          <a:p>
            <a:r>
              <a:rPr lang="en-CA" sz="2400" i="1" kern="100" dirty="0">
                <a:solidFill>
                  <a:srgbClr val="0070C0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“You cannot manage IT, if you do not know IT”</a:t>
            </a:r>
            <a:endParaRPr lang="en-CA" sz="32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CA" sz="3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CA" sz="3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👩‍💻</a:t>
            </a:r>
            <a:r>
              <a:rPr lang="en-CA" sz="3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CA" sz="32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1K Emp ≠ 2.2 CISA + 3.5 CISSP</a:t>
            </a:r>
          </a:p>
          <a:p>
            <a:r>
              <a:rPr lang="en-CA" sz="2400" i="1" kern="100" dirty="0">
                <a:solidFill>
                  <a:srgbClr val="0070C0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“Why are we sharing data with companies without Audit and Cyber  teams?”</a:t>
            </a:r>
            <a:endParaRPr kumimoji="0" lang="en-CA" sz="2400" b="0" i="1" u="none" strike="noStrike" kern="1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endParaRPr lang="en-CA" sz="3200" b="1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2FEA7-14F9-488A-6FED-B274710E6427}"/>
              </a:ext>
            </a:extLst>
          </p:cNvPr>
          <p:cNvSpPr txBox="1"/>
          <p:nvPr/>
        </p:nvSpPr>
        <p:spPr>
          <a:xfrm>
            <a:off x="11685374" y="7800151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©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NSC Tech &amp;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VivoSecurity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75972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D92560-0517-DDC1-A4E8-FBA2FFB95FB0}"/>
              </a:ext>
            </a:extLst>
          </p:cNvPr>
          <p:cNvSpPr txBox="1"/>
          <p:nvPr/>
        </p:nvSpPr>
        <p:spPr>
          <a:xfrm>
            <a:off x="20270" y="1569806"/>
            <a:ext cx="4299169" cy="4801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CA" sz="5400" b="1" dirty="0">
                <a:solidFill>
                  <a:srgbClr val="1A72F7"/>
                </a:solidFill>
                <a:latin typeface="+mn-lt"/>
              </a:rPr>
              <a:t>Thank you!!</a:t>
            </a:r>
            <a:endParaRPr lang="en-CA" sz="2400" dirty="0">
              <a:solidFill>
                <a:schemeClr val="tx1"/>
              </a:solidFill>
              <a:latin typeface="+mn-lt"/>
            </a:endParaRPr>
          </a:p>
          <a:p>
            <a:pPr lvl="2"/>
            <a:endParaRPr lang="en-CA" sz="2400" dirty="0">
              <a:solidFill>
                <a:schemeClr val="tx1"/>
              </a:solidFill>
              <a:latin typeface="+mn-lt"/>
            </a:endParaRPr>
          </a:p>
          <a:p>
            <a:pPr lvl="2"/>
            <a:r>
              <a:rPr lang="en-CA" sz="2400" b="1" dirty="0">
                <a:solidFill>
                  <a:schemeClr val="tx1"/>
                </a:solidFill>
                <a:latin typeface="+mn-lt"/>
              </a:rPr>
              <a:t>Christine Dewhurst</a:t>
            </a:r>
          </a:p>
          <a:p>
            <a:pPr lvl="2"/>
            <a:r>
              <a:rPr lang="en-CA" sz="2400" dirty="0">
                <a:solidFill>
                  <a:schemeClr val="tx1"/>
                </a:solidFill>
                <a:latin typeface="+mn-lt"/>
              </a:rPr>
              <a:t>Partner, NSC Tech</a:t>
            </a:r>
          </a:p>
          <a:p>
            <a:pPr lvl="2"/>
            <a:r>
              <a:rPr lang="en-CA" sz="2000" dirty="0">
                <a:solidFill>
                  <a:srgbClr val="1A72F7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Christine.Dewhurst@nsctech.com</a:t>
            </a:r>
            <a:endParaRPr lang="en-CA" sz="2000" dirty="0">
              <a:solidFill>
                <a:srgbClr val="1A72F7"/>
              </a:solidFill>
              <a:latin typeface="+mn-lt"/>
            </a:endParaRPr>
          </a:p>
          <a:p>
            <a:pPr lvl="2"/>
            <a:endParaRPr lang="en-CA" sz="2000" dirty="0">
              <a:solidFill>
                <a:srgbClr val="1A72F7"/>
              </a:solidFill>
              <a:latin typeface="+mn-lt"/>
            </a:endParaRPr>
          </a:p>
          <a:p>
            <a:pPr lvl="2"/>
            <a:endParaRPr lang="en-CA" sz="2000" dirty="0">
              <a:solidFill>
                <a:srgbClr val="1A72F7"/>
              </a:solidFill>
              <a:latin typeface="+mn-lt"/>
            </a:endParaRPr>
          </a:p>
          <a:p>
            <a:pPr lvl="2"/>
            <a:endParaRPr lang="en-CA" sz="2000" dirty="0">
              <a:solidFill>
                <a:srgbClr val="1A72F7"/>
              </a:solidFill>
              <a:latin typeface="+mn-lt"/>
            </a:endParaRPr>
          </a:p>
          <a:p>
            <a:pPr lvl="2"/>
            <a:r>
              <a:rPr lang="en-CA" sz="2400" b="1" dirty="0">
                <a:solidFill>
                  <a:schemeClr val="tx1"/>
                </a:solidFill>
                <a:latin typeface="+mn-lt"/>
              </a:rPr>
              <a:t>Dr Thomas Lee</a:t>
            </a:r>
          </a:p>
          <a:p>
            <a:pPr lvl="2"/>
            <a:r>
              <a:rPr lang="en-CA" sz="2400" dirty="0">
                <a:solidFill>
                  <a:schemeClr val="tx1"/>
                </a:solidFill>
                <a:latin typeface="+mn-lt"/>
              </a:rPr>
              <a:t>CEO, </a:t>
            </a:r>
            <a:r>
              <a:rPr lang="en-CA" sz="2400" dirty="0" err="1">
                <a:solidFill>
                  <a:schemeClr val="tx1"/>
                </a:solidFill>
                <a:latin typeface="+mn-lt"/>
              </a:rPr>
              <a:t>VivoSecurity</a:t>
            </a:r>
            <a:endParaRPr lang="en-CA" sz="2400" dirty="0">
              <a:solidFill>
                <a:schemeClr val="tx1"/>
              </a:solidFill>
              <a:latin typeface="+mn-lt"/>
            </a:endParaRPr>
          </a:p>
          <a:p>
            <a:pPr lvl="2"/>
            <a:r>
              <a:rPr lang="en-CA" sz="2000" dirty="0">
                <a:solidFill>
                  <a:srgbClr val="1A72F7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ThomasL@vivosecurity.com</a:t>
            </a:r>
            <a:endParaRPr lang="en-CA" sz="2000" dirty="0">
              <a:solidFill>
                <a:srgbClr val="1A72F7"/>
              </a:solidFill>
              <a:latin typeface="+mn-lt"/>
            </a:endParaRPr>
          </a:p>
          <a:p>
            <a:pPr lvl="2"/>
            <a:endParaRPr lang="en-CA" sz="2000" dirty="0">
              <a:solidFill>
                <a:srgbClr val="1A72F7"/>
              </a:solidFill>
              <a:latin typeface="+mn-lt"/>
            </a:endParaRPr>
          </a:p>
          <a:p>
            <a:pPr lvl="2"/>
            <a:endParaRPr lang="en-CA" sz="1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9" name="Picture 8" descr="Hot air balloon taking off in desert under Milky Way">
            <a:extLst>
              <a:ext uri="{FF2B5EF4-FFF2-40B4-BE49-F238E27FC236}">
                <a16:creationId xmlns:a16="http://schemas.microsoft.com/office/drawing/2014/main" id="{E6451F5F-8C16-1083-ED4A-E7560DCF6D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" t="265" r="24981" b="20428"/>
          <a:stretch/>
        </p:blipFill>
        <p:spPr>
          <a:xfrm>
            <a:off x="4373226" y="0"/>
            <a:ext cx="1029693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9745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Shift Up Framework</a:t>
            </a:r>
          </a:p>
        </p:txBody>
      </p:sp>
      <p:sp>
        <p:nvSpPr>
          <p:cNvPr id="3" name="사각형: 둥근 위쪽 모서리 34">
            <a:extLst>
              <a:ext uri="{FF2B5EF4-FFF2-40B4-BE49-F238E27FC236}">
                <a16:creationId xmlns:a16="http://schemas.microsoft.com/office/drawing/2014/main" id="{9623D66C-F01B-4F20-BD65-5AEEFB71834F}"/>
              </a:ext>
            </a:extLst>
          </p:cNvPr>
          <p:cNvSpPr/>
          <p:nvPr/>
        </p:nvSpPr>
        <p:spPr>
          <a:xfrm rot="16200000">
            <a:off x="2652354" y="2132874"/>
            <a:ext cx="1049760" cy="2280960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/>
            <a:endParaRPr lang="ko-KR" altLang="en-US" sz="324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4" name="Right Arrow 6">
            <a:extLst>
              <a:ext uri="{FF2B5EF4-FFF2-40B4-BE49-F238E27FC236}">
                <a16:creationId xmlns:a16="http://schemas.microsoft.com/office/drawing/2014/main" id="{C5FE7F81-8957-44E5-A31D-5938E75D7B53}"/>
              </a:ext>
            </a:extLst>
          </p:cNvPr>
          <p:cNvSpPr/>
          <p:nvPr/>
        </p:nvSpPr>
        <p:spPr>
          <a:xfrm>
            <a:off x="10002403" y="2224767"/>
            <a:ext cx="2688059" cy="2094836"/>
          </a:xfrm>
          <a:prstGeom prst="rightArrow">
            <a:avLst>
              <a:gd name="adj1" fmla="val 50000"/>
              <a:gd name="adj2" fmla="val 4953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/>
            <a:endParaRPr lang="ko-KR" altLang="en-US" sz="324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6DF268-B589-447D-BD8F-90C40D110CED}"/>
              </a:ext>
            </a:extLst>
          </p:cNvPr>
          <p:cNvSpPr/>
          <p:nvPr/>
        </p:nvSpPr>
        <p:spPr>
          <a:xfrm>
            <a:off x="8106960" y="2748476"/>
            <a:ext cx="1895441" cy="10474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/>
            <a:endParaRPr lang="ko-KR" altLang="en-US" sz="324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9E9E1C-995A-4DF9-9022-804073E40752}"/>
              </a:ext>
            </a:extLst>
          </p:cNvPr>
          <p:cNvSpPr/>
          <p:nvPr/>
        </p:nvSpPr>
        <p:spPr>
          <a:xfrm>
            <a:off x="6211519" y="2748476"/>
            <a:ext cx="1895441" cy="10474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/>
            <a:endParaRPr lang="ko-KR" altLang="en-US" sz="324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141E11-8CAA-4119-A06B-A5F86F57E5BF}"/>
              </a:ext>
            </a:extLst>
          </p:cNvPr>
          <p:cNvSpPr/>
          <p:nvPr/>
        </p:nvSpPr>
        <p:spPr>
          <a:xfrm>
            <a:off x="4316078" y="2748476"/>
            <a:ext cx="1895441" cy="10474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/>
            <a:endParaRPr lang="ko-KR" altLang="en-US" sz="324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E84E49-816A-4028-B64D-528FEC93B1DE}"/>
              </a:ext>
            </a:extLst>
          </p:cNvPr>
          <p:cNvSpPr/>
          <p:nvPr/>
        </p:nvSpPr>
        <p:spPr>
          <a:xfrm>
            <a:off x="4936415" y="4407354"/>
            <a:ext cx="679430" cy="6794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/>
            <a:endParaRPr lang="ko-KR" altLang="en-US" sz="324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4E91C3-F60C-457C-9250-F5B02A23A5F3}"/>
              </a:ext>
            </a:extLst>
          </p:cNvPr>
          <p:cNvSpPr/>
          <p:nvPr/>
        </p:nvSpPr>
        <p:spPr>
          <a:xfrm>
            <a:off x="3049281" y="4407354"/>
            <a:ext cx="679430" cy="6794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/>
            <a:endParaRPr lang="ko-KR" altLang="en-US" sz="324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8C6743-442D-4592-B7D2-BDE09383C98F}"/>
              </a:ext>
            </a:extLst>
          </p:cNvPr>
          <p:cNvSpPr/>
          <p:nvPr/>
        </p:nvSpPr>
        <p:spPr>
          <a:xfrm>
            <a:off x="8710684" y="4407354"/>
            <a:ext cx="679430" cy="6794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/>
            <a:endParaRPr lang="ko-KR" altLang="en-US" sz="324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90BE8F-0A2A-4461-B996-2693D0E18C7E}"/>
              </a:ext>
            </a:extLst>
          </p:cNvPr>
          <p:cNvSpPr/>
          <p:nvPr/>
        </p:nvSpPr>
        <p:spPr>
          <a:xfrm>
            <a:off x="10597817" y="4407354"/>
            <a:ext cx="679430" cy="67943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/>
            <a:endParaRPr lang="ko-KR" altLang="en-US" sz="324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07FC6C9-3DF7-4384-8292-399669BEE91C}"/>
              </a:ext>
            </a:extLst>
          </p:cNvPr>
          <p:cNvSpPr/>
          <p:nvPr/>
        </p:nvSpPr>
        <p:spPr>
          <a:xfrm>
            <a:off x="6823549" y="4407354"/>
            <a:ext cx="679430" cy="6794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/>
            <a:endParaRPr lang="ko-KR" altLang="en-US" sz="324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grpSp>
        <p:nvGrpSpPr>
          <p:cNvPr id="28" name="그룹 36">
            <a:extLst>
              <a:ext uri="{FF2B5EF4-FFF2-40B4-BE49-F238E27FC236}">
                <a16:creationId xmlns:a16="http://schemas.microsoft.com/office/drawing/2014/main" id="{4EA0D416-2177-4B1C-BBA5-DD3B2A693AA8}"/>
              </a:ext>
            </a:extLst>
          </p:cNvPr>
          <p:cNvGrpSpPr/>
          <p:nvPr/>
        </p:nvGrpSpPr>
        <p:grpSpPr>
          <a:xfrm>
            <a:off x="4646853" y="1359876"/>
            <a:ext cx="5270986" cy="1014544"/>
            <a:chOff x="3872378" y="1401441"/>
            <a:chExt cx="4392488" cy="84545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285AE2-68E1-40CD-ADA8-ACCF817E81E2}"/>
                </a:ext>
              </a:extLst>
            </p:cNvPr>
            <p:cNvSpPr txBox="1"/>
            <p:nvPr/>
          </p:nvSpPr>
          <p:spPr>
            <a:xfrm>
              <a:off x="3872378" y="1800618"/>
              <a:ext cx="4392488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 hangingPunct="1"/>
              <a:r>
                <a:rPr lang="en-US" altLang="ko-KR" sz="144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Leveraging “People-Centric Principles” to identity and action your risk of a Third-Party data breach</a:t>
              </a:r>
            </a:p>
          </p:txBody>
        </p:sp>
        <p:sp>
          <p:nvSpPr>
            <p:cNvPr id="30" name="Text Placeholder 10">
              <a:extLst>
                <a:ext uri="{FF2B5EF4-FFF2-40B4-BE49-F238E27FC236}">
                  <a16:creationId xmlns:a16="http://schemas.microsoft.com/office/drawing/2014/main" id="{E2F3F907-FFF1-4301-98CA-BA7662C81991}"/>
                </a:ext>
              </a:extLst>
            </p:cNvPr>
            <p:cNvSpPr txBox="1">
              <a:spLocks/>
            </p:cNvSpPr>
            <p:nvPr/>
          </p:nvSpPr>
          <p:spPr>
            <a:xfrm>
              <a:off x="3872378" y="1401441"/>
              <a:ext cx="4392488" cy="399176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097280">
                <a:lnSpc>
                  <a:spcPct val="110000"/>
                </a:lnSpc>
                <a:buNone/>
              </a:pPr>
              <a:r>
                <a:rPr lang="en-US" altLang="ko-KR" sz="2160" b="1" dirty="0">
                  <a:solidFill>
                    <a:srgbClr val="010A4F"/>
                  </a:solidFill>
                  <a:latin typeface="Arial"/>
                  <a:ea typeface="Arial Unicode MS"/>
                  <a:cs typeface="Arial" pitchFamily="34" charset="0"/>
                </a:rPr>
                <a:t>Empirical Modeling in Action</a:t>
              </a:r>
            </a:p>
          </p:txBody>
        </p:sp>
      </p:grpSp>
      <p:grpSp>
        <p:nvGrpSpPr>
          <p:cNvPr id="31" name="그룹 37">
            <a:extLst>
              <a:ext uri="{FF2B5EF4-FFF2-40B4-BE49-F238E27FC236}">
                <a16:creationId xmlns:a16="http://schemas.microsoft.com/office/drawing/2014/main" id="{6B45C157-85EB-4B1B-8BFF-15E69B99FC35}"/>
              </a:ext>
            </a:extLst>
          </p:cNvPr>
          <p:cNvGrpSpPr/>
          <p:nvPr/>
        </p:nvGrpSpPr>
        <p:grpSpPr>
          <a:xfrm>
            <a:off x="1152914" y="1778647"/>
            <a:ext cx="12398281" cy="3134207"/>
            <a:chOff x="960760" y="1796874"/>
            <a:chExt cx="10331901" cy="2918970"/>
          </a:xfrm>
        </p:grpSpPr>
        <p:sp>
          <p:nvSpPr>
            <p:cNvPr id="32" name="Bent Arrow 3">
              <a:extLst>
                <a:ext uri="{FF2B5EF4-FFF2-40B4-BE49-F238E27FC236}">
                  <a16:creationId xmlns:a16="http://schemas.microsoft.com/office/drawing/2014/main" id="{69EC505B-CABB-46C7-B286-9158E212559A}"/>
                </a:ext>
              </a:extLst>
            </p:cNvPr>
            <p:cNvSpPr/>
            <p:nvPr/>
          </p:nvSpPr>
          <p:spPr>
            <a:xfrm rot="5400000" flipH="1">
              <a:off x="9882191" y="3204542"/>
              <a:ext cx="1440111" cy="1380829"/>
            </a:xfrm>
            <a:custGeom>
              <a:avLst/>
              <a:gdLst/>
              <a:ahLst/>
              <a:cxnLst/>
              <a:rect l="l" t="t" r="r" b="b"/>
              <a:pathLst>
                <a:path w="1440111" h="1380829">
                  <a:moveTo>
                    <a:pt x="1440111" y="138902"/>
                  </a:moveTo>
                  <a:lnTo>
                    <a:pt x="1241357" y="0"/>
                  </a:lnTo>
                  <a:lnTo>
                    <a:pt x="1241357" y="84353"/>
                  </a:lnTo>
                  <a:lnTo>
                    <a:pt x="783117" y="84353"/>
                  </a:lnTo>
                  <a:cubicBezTo>
                    <a:pt x="359541" y="84353"/>
                    <a:pt x="14508" y="420645"/>
                    <a:pt x="1347" y="840829"/>
                  </a:cubicBezTo>
                  <a:lnTo>
                    <a:pt x="0" y="840829"/>
                  </a:lnTo>
                  <a:lnTo>
                    <a:pt x="0" y="1380829"/>
                  </a:lnTo>
                  <a:lnTo>
                    <a:pt x="108001" y="1380829"/>
                  </a:lnTo>
                  <a:lnTo>
                    <a:pt x="108001" y="868680"/>
                  </a:lnTo>
                  <a:lnTo>
                    <a:pt x="109100" y="868680"/>
                  </a:lnTo>
                  <a:lnTo>
                    <a:pt x="109100" y="867468"/>
                  </a:lnTo>
                  <a:cubicBezTo>
                    <a:pt x="109100" y="495219"/>
                    <a:pt x="410868" y="193451"/>
                    <a:pt x="783117" y="193451"/>
                  </a:cubicBezTo>
                  <a:lnTo>
                    <a:pt x="1241357" y="193451"/>
                  </a:lnTo>
                  <a:lnTo>
                    <a:pt x="1241357" y="277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 hangingPunct="1"/>
              <a:endParaRPr lang="ko-KR" altLang="en-US" sz="3240" kern="1200">
                <a:solidFill>
                  <a:prstClr val="black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3" name="Bent Arrow 35">
              <a:extLst>
                <a:ext uri="{FF2B5EF4-FFF2-40B4-BE49-F238E27FC236}">
                  <a16:creationId xmlns:a16="http://schemas.microsoft.com/office/drawing/2014/main" id="{57780551-DC19-4E20-839B-B2A81B30C343}"/>
                </a:ext>
              </a:extLst>
            </p:cNvPr>
            <p:cNvSpPr/>
            <p:nvPr/>
          </p:nvSpPr>
          <p:spPr>
            <a:xfrm rot="16200000" flipH="1">
              <a:off x="1194892" y="1654117"/>
              <a:ext cx="1440110" cy="1908374"/>
            </a:xfrm>
            <a:custGeom>
              <a:avLst/>
              <a:gdLst/>
              <a:ahLst/>
              <a:cxnLst/>
              <a:rect l="l" t="t" r="r" b="b"/>
              <a:pathLst>
                <a:path w="1440110" h="1908374">
                  <a:moveTo>
                    <a:pt x="0" y="856459"/>
                  </a:moveTo>
                  <a:lnTo>
                    <a:pt x="0" y="1908374"/>
                  </a:lnTo>
                  <a:lnTo>
                    <a:pt x="108001" y="1908374"/>
                  </a:lnTo>
                  <a:lnTo>
                    <a:pt x="108001" y="868680"/>
                  </a:lnTo>
                  <a:lnTo>
                    <a:pt x="109099" y="868680"/>
                  </a:lnTo>
                  <a:lnTo>
                    <a:pt x="109099" y="867468"/>
                  </a:lnTo>
                  <a:cubicBezTo>
                    <a:pt x="109099" y="495219"/>
                    <a:pt x="410867" y="193451"/>
                    <a:pt x="783116" y="193451"/>
                  </a:cubicBezTo>
                  <a:lnTo>
                    <a:pt x="1241356" y="193451"/>
                  </a:lnTo>
                  <a:lnTo>
                    <a:pt x="1241356" y="277804"/>
                  </a:lnTo>
                  <a:lnTo>
                    <a:pt x="1440110" y="138902"/>
                  </a:lnTo>
                  <a:lnTo>
                    <a:pt x="1241356" y="0"/>
                  </a:lnTo>
                  <a:lnTo>
                    <a:pt x="1241356" y="84353"/>
                  </a:lnTo>
                  <a:lnTo>
                    <a:pt x="783116" y="84353"/>
                  </a:lnTo>
                  <a:cubicBezTo>
                    <a:pt x="354292" y="84353"/>
                    <a:pt x="5970" y="429028"/>
                    <a:pt x="557" y="8564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 hangingPunct="1"/>
              <a:endParaRPr lang="ko-KR" altLang="en-US" sz="3240" kern="1200">
                <a:solidFill>
                  <a:srgbClr val="224A90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4" name="Bent Arrow 38">
              <a:extLst>
                <a:ext uri="{FF2B5EF4-FFF2-40B4-BE49-F238E27FC236}">
                  <a16:creationId xmlns:a16="http://schemas.microsoft.com/office/drawing/2014/main" id="{90D69CA3-D974-4529-BC8B-8E764442C844}"/>
                </a:ext>
              </a:extLst>
            </p:cNvPr>
            <p:cNvSpPr/>
            <p:nvPr/>
          </p:nvSpPr>
          <p:spPr>
            <a:xfrm flipH="1">
              <a:off x="9269085" y="1796874"/>
              <a:ext cx="1938914" cy="1243421"/>
            </a:xfrm>
            <a:custGeom>
              <a:avLst/>
              <a:gdLst/>
              <a:ahLst/>
              <a:cxnLst/>
              <a:rect l="l" t="t" r="r" b="b"/>
              <a:pathLst>
                <a:path w="1938914" h="1243421">
                  <a:moveTo>
                    <a:pt x="1740160" y="0"/>
                  </a:moveTo>
                  <a:lnTo>
                    <a:pt x="1740160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4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lnTo>
                    <a:pt x="1" y="1243421"/>
                  </a:ln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1740160" y="193451"/>
                  </a:lnTo>
                  <a:lnTo>
                    <a:pt x="1740160" y="277804"/>
                  </a:lnTo>
                  <a:lnTo>
                    <a:pt x="1938914" y="1389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 hangingPunct="1"/>
              <a:endParaRPr lang="ko-KR" altLang="en-US" sz="3240" kern="1200">
                <a:solidFill>
                  <a:prstClr val="black"/>
                </a:solidFill>
                <a:latin typeface="Arial"/>
                <a:ea typeface="Arial Unicode MS"/>
              </a:endParaRPr>
            </a:p>
          </p:txBody>
        </p:sp>
        <p:sp>
          <p:nvSpPr>
            <p:cNvPr id="35" name="Bent Arrow 41">
              <a:extLst>
                <a:ext uri="{FF2B5EF4-FFF2-40B4-BE49-F238E27FC236}">
                  <a16:creationId xmlns:a16="http://schemas.microsoft.com/office/drawing/2014/main" id="{951E1CEE-957D-42BE-BAC1-BA12EBF02048}"/>
                </a:ext>
              </a:extLst>
            </p:cNvPr>
            <p:cNvSpPr/>
            <p:nvPr/>
          </p:nvSpPr>
          <p:spPr>
            <a:xfrm rot="10800000" flipH="1">
              <a:off x="1047045" y="3472423"/>
              <a:ext cx="1187561" cy="1243421"/>
            </a:xfrm>
            <a:custGeom>
              <a:avLst/>
              <a:gdLst/>
              <a:ahLst/>
              <a:cxnLst/>
              <a:rect l="l" t="t" r="r" b="b"/>
              <a:pathLst>
                <a:path w="1187561" h="1243421">
                  <a:moveTo>
                    <a:pt x="1" y="1243421"/>
                  </a:moveTo>
                  <a:lnTo>
                    <a:pt x="108001" y="1243421"/>
                  </a:lnTo>
                  <a:lnTo>
                    <a:pt x="108001" y="868680"/>
                  </a:lnTo>
                  <a:lnTo>
                    <a:pt x="109098" y="868680"/>
                  </a:lnTo>
                  <a:lnTo>
                    <a:pt x="109098" y="867468"/>
                  </a:lnTo>
                  <a:cubicBezTo>
                    <a:pt x="109098" y="495219"/>
                    <a:pt x="410866" y="193451"/>
                    <a:pt x="783115" y="193451"/>
                  </a:cubicBezTo>
                  <a:lnTo>
                    <a:pt x="988807" y="193451"/>
                  </a:lnTo>
                  <a:lnTo>
                    <a:pt x="988807" y="277804"/>
                  </a:lnTo>
                  <a:lnTo>
                    <a:pt x="1187561" y="138902"/>
                  </a:lnTo>
                  <a:lnTo>
                    <a:pt x="988807" y="0"/>
                  </a:lnTo>
                  <a:lnTo>
                    <a:pt x="988807" y="84353"/>
                  </a:lnTo>
                  <a:lnTo>
                    <a:pt x="783115" y="84353"/>
                  </a:lnTo>
                  <a:cubicBezTo>
                    <a:pt x="361590" y="84353"/>
                    <a:pt x="17849" y="417396"/>
                    <a:pt x="1653" y="834742"/>
                  </a:cubicBezTo>
                  <a:lnTo>
                    <a:pt x="1" y="834742"/>
                  </a:lnTo>
                  <a:lnTo>
                    <a:pt x="1" y="867458"/>
                  </a:lnTo>
                  <a:lnTo>
                    <a:pt x="0" y="867468"/>
                  </a:lnTo>
                  <a:lnTo>
                    <a:pt x="0" y="868680"/>
                  </a:lnTo>
                  <a:lnTo>
                    <a:pt x="1" y="8686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 hangingPunct="1"/>
              <a:endParaRPr lang="ko-KR" altLang="en-US" sz="3240" kern="1200">
                <a:solidFill>
                  <a:prstClr val="black"/>
                </a:solidFill>
                <a:latin typeface="Arial"/>
                <a:ea typeface="Arial Unicode MS"/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440D260-2AEA-4F74-BDC5-010BFDF71CC8}"/>
              </a:ext>
            </a:extLst>
          </p:cNvPr>
          <p:cNvCxnSpPr/>
          <p:nvPr/>
        </p:nvCxnSpPr>
        <p:spPr>
          <a:xfrm>
            <a:off x="3388996" y="3888368"/>
            <a:ext cx="0" cy="512663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690FC8-8455-42DC-9FEA-E0D67532172D}"/>
              </a:ext>
            </a:extLst>
          </p:cNvPr>
          <p:cNvCxnSpPr/>
          <p:nvPr/>
        </p:nvCxnSpPr>
        <p:spPr>
          <a:xfrm>
            <a:off x="5276130" y="3888368"/>
            <a:ext cx="0" cy="512663"/>
          </a:xfrm>
          <a:prstGeom prst="line">
            <a:avLst/>
          </a:prstGeom>
          <a:ln w="25400">
            <a:solidFill>
              <a:schemeClr val="accent2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D4C674-3B63-4811-B676-D51410EF7D11}"/>
              </a:ext>
            </a:extLst>
          </p:cNvPr>
          <p:cNvCxnSpPr/>
          <p:nvPr/>
        </p:nvCxnSpPr>
        <p:spPr>
          <a:xfrm>
            <a:off x="7163264" y="3888368"/>
            <a:ext cx="0" cy="512663"/>
          </a:xfrm>
          <a:prstGeom prst="line">
            <a:avLst/>
          </a:prstGeom>
          <a:ln w="25400">
            <a:solidFill>
              <a:schemeClr val="accent3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ADF3CA-0ED6-4B41-B326-CC55A6D798C3}"/>
              </a:ext>
            </a:extLst>
          </p:cNvPr>
          <p:cNvCxnSpPr/>
          <p:nvPr/>
        </p:nvCxnSpPr>
        <p:spPr>
          <a:xfrm>
            <a:off x="9050399" y="3888368"/>
            <a:ext cx="0" cy="512663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E96ED0-8EB7-4A25-B44C-43687E0CAC41}"/>
              </a:ext>
            </a:extLst>
          </p:cNvPr>
          <p:cNvCxnSpPr/>
          <p:nvPr/>
        </p:nvCxnSpPr>
        <p:spPr>
          <a:xfrm>
            <a:off x="10937532" y="3888368"/>
            <a:ext cx="0" cy="512663"/>
          </a:xfrm>
          <a:prstGeom prst="line">
            <a:avLst/>
          </a:prstGeom>
          <a:ln w="25400">
            <a:solidFill>
              <a:schemeClr val="accent5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27EF938-AF57-429F-A6A3-0851CC98C741}"/>
              </a:ext>
            </a:extLst>
          </p:cNvPr>
          <p:cNvSpPr txBox="1"/>
          <p:nvPr/>
        </p:nvSpPr>
        <p:spPr>
          <a:xfrm>
            <a:off x="2669472" y="2869248"/>
            <a:ext cx="143905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97280" hangingPunct="1"/>
            <a:r>
              <a:rPr lang="en-US" altLang="ko-KR" sz="1440" b="1" kern="12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endParaRPr lang="ko-KR" altLang="en-US" sz="1440" b="1" kern="1200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57" name="Rounded Rectangle 10">
            <a:extLst>
              <a:ext uri="{FF2B5EF4-FFF2-40B4-BE49-F238E27FC236}">
                <a16:creationId xmlns:a16="http://schemas.microsoft.com/office/drawing/2014/main" id="{07FD7E2C-3A31-4E02-B19F-CCA3F64A0013}"/>
              </a:ext>
            </a:extLst>
          </p:cNvPr>
          <p:cNvSpPr/>
          <p:nvPr/>
        </p:nvSpPr>
        <p:spPr>
          <a:xfrm>
            <a:off x="5149380" y="4561872"/>
            <a:ext cx="245114" cy="32438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97280"/>
            <a:endParaRPr lang="ko-KR" altLang="en-US" sz="2160" dirty="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FB81B8A-59B8-F462-A90F-37C4F1AE432C}"/>
              </a:ext>
            </a:extLst>
          </p:cNvPr>
          <p:cNvGrpSpPr/>
          <p:nvPr/>
        </p:nvGrpSpPr>
        <p:grpSpPr>
          <a:xfrm>
            <a:off x="2654232" y="2834973"/>
            <a:ext cx="1454293" cy="715333"/>
            <a:chOff x="2075029" y="4283314"/>
            <a:chExt cx="3686088" cy="59611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40D0CFD-9B04-942C-57D1-EED0F1C5F5DD}"/>
                </a:ext>
              </a:extLst>
            </p:cNvPr>
            <p:cNvSpPr txBox="1"/>
            <p:nvPr/>
          </p:nvSpPr>
          <p:spPr>
            <a:xfrm>
              <a:off x="2075029" y="4371593"/>
              <a:ext cx="3647458" cy="507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 hangingPunct="1"/>
              <a:r>
                <a:rPr lang="en-US" altLang="ko-KR" sz="1680" b="1" kern="1200" dirty="0">
                  <a:solidFill>
                    <a:prstClr val="white"/>
                  </a:solidFill>
                  <a:latin typeface="Montserrat" pitchFamily="2" charset="77"/>
                  <a:ea typeface="Arial Unicode MS"/>
                  <a:cs typeface="Arial" pitchFamily="34" charset="0"/>
                </a:rPr>
                <a:t>Planning</a:t>
              </a:r>
            </a:p>
            <a:p>
              <a:pPr algn="ctr" defTabSz="1097280" hangingPunct="1"/>
              <a:r>
                <a:rPr lang="en-US" altLang="ko-KR" sz="1680" b="1" kern="1200" dirty="0">
                  <a:solidFill>
                    <a:prstClr val="white"/>
                  </a:solidFill>
                  <a:latin typeface="Montserrat" pitchFamily="2" charset="77"/>
                  <a:ea typeface="Arial Unicode MS"/>
                  <a:cs typeface="Arial" pitchFamily="34" charset="0"/>
                </a:rPr>
                <a:t>(Collecting)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9D9D077-289A-B47B-BAB8-0170D9454850}"/>
                </a:ext>
              </a:extLst>
            </p:cNvPr>
            <p:cNvSpPr txBox="1"/>
            <p:nvPr/>
          </p:nvSpPr>
          <p:spPr>
            <a:xfrm>
              <a:off x="2113657" y="4283314"/>
              <a:ext cx="364746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 hangingPunct="1"/>
              <a:r>
                <a:rPr lang="en-US" altLang="ko-KR" sz="1680" b="1" kern="1200" dirty="0">
                  <a:solidFill>
                    <a:prstClr val="white"/>
                  </a:solidFill>
                  <a:latin typeface="Montserrat" pitchFamily="2" charset="77"/>
                  <a:ea typeface="Arial Unicode MS"/>
                  <a:cs typeface="Arial" pitchFamily="34" charset="0"/>
                </a:rPr>
                <a:t> </a:t>
              </a:r>
              <a:endParaRPr lang="ko-KR" altLang="en-US" sz="1680" b="1" kern="1200" dirty="0">
                <a:solidFill>
                  <a:prstClr val="white"/>
                </a:solidFill>
                <a:latin typeface="Montserrat" pitchFamily="2" charset="77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2BF9139-A977-2C82-1D30-CBCDD422C06C}"/>
              </a:ext>
            </a:extLst>
          </p:cNvPr>
          <p:cNvGrpSpPr/>
          <p:nvPr/>
        </p:nvGrpSpPr>
        <p:grpSpPr>
          <a:xfrm>
            <a:off x="4470131" y="2828726"/>
            <a:ext cx="1571807" cy="744989"/>
            <a:chOff x="1925734" y="4283314"/>
            <a:chExt cx="3983941" cy="62082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9479F52-2AC6-1A41-BBD9-3BDDA41A6CDB}"/>
                </a:ext>
              </a:extLst>
            </p:cNvPr>
            <p:cNvSpPr txBox="1"/>
            <p:nvPr/>
          </p:nvSpPr>
          <p:spPr>
            <a:xfrm>
              <a:off x="1925734" y="4396307"/>
              <a:ext cx="398394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 hangingPunct="1"/>
              <a:r>
                <a:rPr lang="en-US" altLang="ko-KR" sz="1680" b="1" kern="1200" dirty="0">
                  <a:solidFill>
                    <a:prstClr val="white"/>
                  </a:solidFill>
                  <a:latin typeface="Montserrat" pitchFamily="2" charset="77"/>
                  <a:ea typeface="Arial Unicode MS"/>
                  <a:cs typeface="Arial" pitchFamily="34" charset="0"/>
                </a:rPr>
                <a:t>Fieldwork</a:t>
              </a:r>
            </a:p>
            <a:p>
              <a:pPr algn="ctr" defTabSz="1097280" hangingPunct="1"/>
              <a:r>
                <a:rPr lang="en-US" altLang="ko-KR" sz="1680" b="1" kern="1200" dirty="0">
                  <a:solidFill>
                    <a:prstClr val="white"/>
                  </a:solidFill>
                  <a:latin typeface="Montserrat" pitchFamily="2" charset="77"/>
                  <a:ea typeface="Arial Unicode MS"/>
                  <a:cs typeface="Arial" pitchFamily="34" charset="0"/>
                </a:rPr>
                <a:t>(Generating)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861CCE5-27D8-7E82-3FF3-37E4B4D6CC97}"/>
                </a:ext>
              </a:extLst>
            </p:cNvPr>
            <p:cNvSpPr txBox="1"/>
            <p:nvPr/>
          </p:nvSpPr>
          <p:spPr>
            <a:xfrm>
              <a:off x="2113656" y="4283314"/>
              <a:ext cx="3647459" cy="292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 hangingPunct="1"/>
              <a:r>
                <a:rPr lang="en-US" altLang="ko-KR" sz="1680" b="1" kern="1200" dirty="0">
                  <a:solidFill>
                    <a:prstClr val="white"/>
                  </a:solidFill>
                  <a:latin typeface="Montserrat" pitchFamily="2" charset="77"/>
                  <a:ea typeface="Arial Unicode MS"/>
                  <a:cs typeface="Arial" pitchFamily="34" charset="0"/>
                </a:rPr>
                <a:t> </a:t>
              </a:r>
              <a:endParaRPr lang="ko-KR" altLang="en-US" sz="1680" b="1" kern="1200" dirty="0">
                <a:solidFill>
                  <a:prstClr val="white"/>
                </a:solidFill>
                <a:latin typeface="Montserrat" pitchFamily="2" charset="77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8EE2F65-AD5B-EB33-6377-5AD41A67BED5}"/>
              </a:ext>
            </a:extLst>
          </p:cNvPr>
          <p:cNvGrpSpPr/>
          <p:nvPr/>
        </p:nvGrpSpPr>
        <p:grpSpPr>
          <a:xfrm>
            <a:off x="6439714" y="2828722"/>
            <a:ext cx="1439053" cy="759818"/>
            <a:chOff x="2113657" y="4283314"/>
            <a:chExt cx="3647460" cy="63318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B568652-8E7C-BA43-6CB9-DBDD61E724B2}"/>
                </a:ext>
              </a:extLst>
            </p:cNvPr>
            <p:cNvSpPr txBox="1"/>
            <p:nvPr/>
          </p:nvSpPr>
          <p:spPr>
            <a:xfrm>
              <a:off x="2113657" y="4408664"/>
              <a:ext cx="3647457" cy="507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 hangingPunct="1"/>
              <a:r>
                <a:rPr lang="en-US" altLang="ko-KR" sz="1680" b="1" kern="1200" dirty="0">
                  <a:solidFill>
                    <a:prstClr val="white"/>
                  </a:solidFill>
                  <a:latin typeface="Montserrat" pitchFamily="2" charset="77"/>
                  <a:ea typeface="Arial Unicode MS"/>
                  <a:cs typeface="Arial" pitchFamily="34" charset="0"/>
                </a:rPr>
                <a:t>Fieldwork</a:t>
              </a:r>
            </a:p>
            <a:p>
              <a:pPr algn="ctr" defTabSz="1097280" hangingPunct="1"/>
              <a:r>
                <a:rPr lang="en-US" altLang="ko-KR" sz="1680" b="1" kern="1200" dirty="0">
                  <a:solidFill>
                    <a:prstClr val="white"/>
                  </a:solidFill>
                  <a:latin typeface="Montserrat" pitchFamily="2" charset="77"/>
                  <a:ea typeface="Arial Unicode MS"/>
                  <a:cs typeface="Arial" pitchFamily="34" charset="0"/>
                </a:rPr>
                <a:t>(Analysis)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34A9494-D3A7-D346-814E-4A363903D0B6}"/>
                </a:ext>
              </a:extLst>
            </p:cNvPr>
            <p:cNvSpPr txBox="1"/>
            <p:nvPr/>
          </p:nvSpPr>
          <p:spPr>
            <a:xfrm>
              <a:off x="2113657" y="4283314"/>
              <a:ext cx="364746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 hangingPunct="1"/>
              <a:r>
                <a:rPr lang="en-US" altLang="ko-KR" sz="1680" b="1" kern="1200" dirty="0">
                  <a:solidFill>
                    <a:prstClr val="white"/>
                  </a:solidFill>
                  <a:latin typeface="Montserrat" pitchFamily="2" charset="77"/>
                  <a:ea typeface="Arial Unicode MS"/>
                  <a:cs typeface="Arial" pitchFamily="34" charset="0"/>
                </a:rPr>
                <a:t> </a:t>
              </a:r>
              <a:endParaRPr lang="ko-KR" altLang="en-US" sz="1680" b="1" kern="1200" dirty="0">
                <a:solidFill>
                  <a:prstClr val="white"/>
                </a:solidFill>
                <a:latin typeface="Montserrat" pitchFamily="2" charset="77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888936E-9122-D76E-4EBB-BCD80356B49B}"/>
              </a:ext>
            </a:extLst>
          </p:cNvPr>
          <p:cNvGrpSpPr/>
          <p:nvPr/>
        </p:nvGrpSpPr>
        <p:grpSpPr>
          <a:xfrm>
            <a:off x="8290669" y="2828722"/>
            <a:ext cx="1578200" cy="730161"/>
            <a:chOff x="2000902" y="4283314"/>
            <a:chExt cx="4000146" cy="608468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0FAEEF5-F697-3536-D2E2-BB0BEEBD51DE}"/>
                </a:ext>
              </a:extLst>
            </p:cNvPr>
            <p:cNvSpPr txBox="1"/>
            <p:nvPr/>
          </p:nvSpPr>
          <p:spPr>
            <a:xfrm>
              <a:off x="2000902" y="4383950"/>
              <a:ext cx="4000146" cy="507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 hangingPunct="1"/>
              <a:r>
                <a:rPr lang="en-US" altLang="ko-KR" sz="1680" b="1" kern="1200" dirty="0">
                  <a:solidFill>
                    <a:prstClr val="white"/>
                  </a:solidFill>
                  <a:latin typeface="Montserrat" pitchFamily="2" charset="77"/>
                  <a:ea typeface="Arial Unicode MS"/>
                  <a:cs typeface="Arial" pitchFamily="34" charset="0"/>
                </a:rPr>
                <a:t>Report</a:t>
              </a:r>
            </a:p>
            <a:p>
              <a:pPr algn="ctr" defTabSz="1097280" hangingPunct="1"/>
              <a:r>
                <a:rPr lang="en-US" altLang="ko-KR" sz="1680" b="1" kern="1200" dirty="0">
                  <a:solidFill>
                    <a:prstClr val="white"/>
                  </a:solidFill>
                  <a:latin typeface="Montserrat" pitchFamily="2" charset="77"/>
                  <a:ea typeface="Arial Unicode MS"/>
                  <a:cs typeface="Arial" pitchFamily="34" charset="0"/>
                </a:rPr>
                <a:t>(Determine)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4C188CD-B847-3FBA-9751-7D3AAD087B91}"/>
                </a:ext>
              </a:extLst>
            </p:cNvPr>
            <p:cNvSpPr txBox="1"/>
            <p:nvPr/>
          </p:nvSpPr>
          <p:spPr>
            <a:xfrm>
              <a:off x="2113657" y="4283314"/>
              <a:ext cx="364746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 hangingPunct="1"/>
              <a:endParaRPr lang="ko-KR" altLang="en-US" sz="1680" b="1" kern="1200" dirty="0">
                <a:solidFill>
                  <a:prstClr val="white"/>
                </a:solidFill>
                <a:latin typeface="Montserrat" pitchFamily="2" charset="77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ED154B7-02CA-2006-47A1-09DCDA792505}"/>
              </a:ext>
            </a:extLst>
          </p:cNvPr>
          <p:cNvGrpSpPr/>
          <p:nvPr/>
        </p:nvGrpSpPr>
        <p:grpSpPr>
          <a:xfrm>
            <a:off x="10218008" y="2828722"/>
            <a:ext cx="1439053" cy="759818"/>
            <a:chOff x="2113657" y="4283314"/>
            <a:chExt cx="3647460" cy="63318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C4BC6B-36AB-A9D7-8BFF-65504F664B32}"/>
                </a:ext>
              </a:extLst>
            </p:cNvPr>
            <p:cNvSpPr txBox="1"/>
            <p:nvPr/>
          </p:nvSpPr>
          <p:spPr>
            <a:xfrm>
              <a:off x="2113657" y="4408664"/>
              <a:ext cx="3647457" cy="507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 hangingPunct="1"/>
              <a:r>
                <a:rPr lang="en-US" altLang="ko-KR" sz="1680" b="1" kern="1200" dirty="0">
                  <a:solidFill>
                    <a:prstClr val="white"/>
                  </a:solidFill>
                  <a:latin typeface="Montserrat" pitchFamily="2" charset="77"/>
                  <a:ea typeface="Arial Unicode MS"/>
                  <a:cs typeface="Arial" pitchFamily="34" charset="0"/>
                </a:rPr>
                <a:t>Follow-up</a:t>
              </a:r>
            </a:p>
            <a:p>
              <a:pPr algn="ctr" defTabSz="1097280" hangingPunct="1"/>
              <a:r>
                <a:rPr lang="en-US" altLang="ko-KR" sz="1680" b="1" kern="1200" dirty="0">
                  <a:solidFill>
                    <a:prstClr val="white"/>
                  </a:solidFill>
                  <a:latin typeface="Montserrat" pitchFamily="2" charset="77"/>
                  <a:ea typeface="Arial Unicode MS"/>
                  <a:cs typeface="Arial" pitchFamily="34" charset="0"/>
                </a:rPr>
                <a:t>(Action)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4F454C1-4096-318A-44D8-BF16A2BB0483}"/>
                </a:ext>
              </a:extLst>
            </p:cNvPr>
            <p:cNvSpPr txBox="1"/>
            <p:nvPr/>
          </p:nvSpPr>
          <p:spPr>
            <a:xfrm>
              <a:off x="2113657" y="4283314"/>
              <a:ext cx="364746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 hangingPunct="1"/>
              <a:r>
                <a:rPr lang="en-US" altLang="ko-KR" sz="1680" b="1" kern="1200" dirty="0">
                  <a:solidFill>
                    <a:prstClr val="white"/>
                  </a:solidFill>
                  <a:latin typeface="Montserrat" pitchFamily="2" charset="77"/>
                  <a:ea typeface="Arial Unicode MS"/>
                  <a:cs typeface="Arial" pitchFamily="34" charset="0"/>
                </a:rPr>
                <a:t> </a:t>
              </a:r>
              <a:endParaRPr lang="ko-KR" altLang="en-US" sz="1680" b="1" kern="1200" dirty="0">
                <a:solidFill>
                  <a:prstClr val="white"/>
                </a:solidFill>
                <a:latin typeface="Montserrat" pitchFamily="2" charset="77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76" name="Rectangle 130">
            <a:extLst>
              <a:ext uri="{FF2B5EF4-FFF2-40B4-BE49-F238E27FC236}">
                <a16:creationId xmlns:a16="http://schemas.microsoft.com/office/drawing/2014/main" id="{A6E0B8DC-D144-4534-662F-1201A6520CEC}"/>
              </a:ext>
            </a:extLst>
          </p:cNvPr>
          <p:cNvSpPr/>
          <p:nvPr/>
        </p:nvSpPr>
        <p:spPr>
          <a:xfrm>
            <a:off x="3197889" y="4542316"/>
            <a:ext cx="346355" cy="383971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097280" hangingPunct="1">
              <a:defRPr/>
            </a:pPr>
            <a:endParaRPr lang="ko-KR" altLang="en-US" sz="3240">
              <a:solidFill>
                <a:prstClr val="black"/>
              </a:solidFill>
              <a:latin typeface="Arial"/>
              <a:ea typeface="Arial Unicode MS"/>
              <a:cs typeface="+mn-cs"/>
            </a:endParaRPr>
          </a:p>
        </p:txBody>
      </p:sp>
      <p:sp>
        <p:nvSpPr>
          <p:cNvPr id="78" name="Parallelogram 30">
            <a:extLst>
              <a:ext uri="{FF2B5EF4-FFF2-40B4-BE49-F238E27FC236}">
                <a16:creationId xmlns:a16="http://schemas.microsoft.com/office/drawing/2014/main" id="{294C0A78-DE70-AB6C-FBB0-CF979828D4A3}"/>
              </a:ext>
            </a:extLst>
          </p:cNvPr>
          <p:cNvSpPr/>
          <p:nvPr/>
        </p:nvSpPr>
        <p:spPr>
          <a:xfrm flipH="1">
            <a:off x="6981198" y="4553524"/>
            <a:ext cx="383557" cy="49360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 hangingPunct="1">
              <a:defRPr/>
            </a:pPr>
            <a:endParaRPr lang="ko-KR" altLang="en-US" sz="324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79" name="Round Same Side Corner Rectangle 8">
            <a:extLst>
              <a:ext uri="{FF2B5EF4-FFF2-40B4-BE49-F238E27FC236}">
                <a16:creationId xmlns:a16="http://schemas.microsoft.com/office/drawing/2014/main" id="{07E7D98B-7C54-0991-056E-6BA8267F2990}"/>
              </a:ext>
            </a:extLst>
          </p:cNvPr>
          <p:cNvSpPr/>
          <p:nvPr/>
        </p:nvSpPr>
        <p:spPr>
          <a:xfrm>
            <a:off x="10779108" y="4502725"/>
            <a:ext cx="297413" cy="513918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>
              <a:defRPr/>
            </a:pPr>
            <a:endParaRPr lang="ko-KR" altLang="en-US" sz="324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80" name="Donut 24">
            <a:extLst>
              <a:ext uri="{FF2B5EF4-FFF2-40B4-BE49-F238E27FC236}">
                <a16:creationId xmlns:a16="http://schemas.microsoft.com/office/drawing/2014/main" id="{C6B99FFA-2BD6-D856-654B-2A2D95C7652D}"/>
              </a:ext>
            </a:extLst>
          </p:cNvPr>
          <p:cNvSpPr/>
          <p:nvPr/>
        </p:nvSpPr>
        <p:spPr>
          <a:xfrm>
            <a:off x="8820735" y="4524129"/>
            <a:ext cx="488258" cy="47191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>
              <a:defRPr/>
            </a:pPr>
            <a:endParaRPr lang="ko-KR" altLang="en-US" sz="3240" kern="1200">
              <a:solidFill>
                <a:prstClr val="black"/>
              </a:solidFill>
              <a:latin typeface="Arial"/>
              <a:ea typeface="Arial Unicode MS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4DC33E9-6E15-DE5E-A7F8-C40A5EE91425}"/>
              </a:ext>
            </a:extLst>
          </p:cNvPr>
          <p:cNvGrpSpPr/>
          <p:nvPr/>
        </p:nvGrpSpPr>
        <p:grpSpPr>
          <a:xfrm>
            <a:off x="2526030" y="5079299"/>
            <a:ext cx="1725931" cy="2859362"/>
            <a:chOff x="803640" y="3362835"/>
            <a:chExt cx="2059657" cy="238280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4D8CC8E-910D-D967-B8D4-567D31E34830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2108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05740" indent="-205740" defTabSz="1097280" hangingPunct="1">
                <a:buFont typeface="Arial" panose="020B0604020202020204" pitchFamily="34" charset="0"/>
                <a:buChar char="•"/>
              </a:pPr>
              <a:r>
                <a:rPr lang="en-US" altLang="ko-KR" sz="132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Company provides vendor names, process criticality, amount &amp; type of data shared</a:t>
              </a:r>
            </a:p>
            <a:p>
              <a:pPr marL="205740" indent="-205740" defTabSz="1097280" hangingPunct="1">
                <a:buFont typeface="Arial" panose="020B0604020202020204" pitchFamily="34" charset="0"/>
                <a:buChar char="•"/>
              </a:pPr>
              <a:r>
                <a:rPr lang="en-US" altLang="ko-KR" sz="132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Contract details: data destruction, right to audit/ SOC 2, outsourced security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21D869E-F11C-EBE5-7D9F-6AD8313813B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 hangingPunct="1"/>
              <a:r>
                <a:rPr lang="en-US" altLang="ko-KR" sz="144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Vendor Details</a:t>
              </a:r>
              <a:endParaRPr lang="ko-KR" altLang="en-US" sz="144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4FBF332-6327-5953-4EA8-EB0836E86E10}"/>
              </a:ext>
            </a:extLst>
          </p:cNvPr>
          <p:cNvGrpSpPr/>
          <p:nvPr/>
        </p:nvGrpSpPr>
        <p:grpSpPr>
          <a:xfrm>
            <a:off x="4413165" y="5079299"/>
            <a:ext cx="1725931" cy="2453097"/>
            <a:chOff x="803640" y="3362835"/>
            <a:chExt cx="2059657" cy="204424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260BB68-4368-4039-6193-B3B377B06BEB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769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05740" indent="-205740" defTabSz="1097280" hangingPunct="1">
                <a:buFont typeface="Arial" panose="020B0604020202020204" pitchFamily="34" charset="0"/>
                <a:buChar char="•"/>
              </a:pPr>
              <a:r>
                <a:rPr lang="en-US" altLang="ko-KR" sz="132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Modeler collects people certifications details &amp; models’ results</a:t>
              </a:r>
            </a:p>
            <a:p>
              <a:pPr marL="205740" indent="-205740" defTabSz="1097280" hangingPunct="1">
                <a:buFont typeface="Arial" panose="020B0604020202020204" pitchFamily="34" charset="0"/>
                <a:buChar char="•"/>
              </a:pPr>
              <a:r>
                <a:rPr lang="en-US" altLang="ko-KR" sz="132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Probability and impact of data breach is known</a:t>
              </a:r>
            </a:p>
            <a:p>
              <a:pPr marL="205740" indent="-205740" defTabSz="1097280" hangingPunct="1">
                <a:buFont typeface="Arial" panose="020B0604020202020204" pitchFamily="34" charset="0"/>
                <a:buChar char="•"/>
              </a:pPr>
              <a:r>
                <a:rPr lang="en-US" altLang="ko-KR" sz="132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Strength of controls reviewed</a:t>
              </a:r>
              <a:endParaRPr lang="ko-KR" altLang="en-US" sz="132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FA64BEB-41E8-2510-1BD3-7F1764D7CF7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 hangingPunct="1"/>
              <a:r>
                <a:rPr lang="en-US" altLang="ko-KR" sz="144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Process </a:t>
              </a:r>
              <a:endParaRPr lang="ko-KR" altLang="en-US" sz="144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99BC39-D167-2BCA-BF40-E524A3E211E9}"/>
              </a:ext>
            </a:extLst>
          </p:cNvPr>
          <p:cNvGrpSpPr/>
          <p:nvPr/>
        </p:nvGrpSpPr>
        <p:grpSpPr>
          <a:xfrm>
            <a:off x="6300299" y="5079298"/>
            <a:ext cx="1895441" cy="2791653"/>
            <a:chOff x="803640" y="3362835"/>
            <a:chExt cx="2261943" cy="232637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65EB86F-013A-F2C4-4C90-379D756D139F}"/>
                </a:ext>
              </a:extLst>
            </p:cNvPr>
            <p:cNvSpPr txBox="1"/>
            <p:nvPr/>
          </p:nvSpPr>
          <p:spPr>
            <a:xfrm>
              <a:off x="803640" y="3637368"/>
              <a:ext cx="2261943" cy="2051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Zero CISA / CISSP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Identify tail-vendors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Cumulative  probability of  data breaches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Provide normal distributions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Completeness of data shared, type of data and vendor contract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21A581D-E503-CDC2-1760-839B9EC4C51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 hangingPunct="1"/>
              <a:r>
                <a:rPr lang="en-US" altLang="ko-KR" sz="144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Results</a:t>
              </a:r>
              <a:endParaRPr lang="ko-KR" altLang="en-US" sz="144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78EE7B8-05CB-7FED-44EA-2CFEE7207F23}"/>
              </a:ext>
            </a:extLst>
          </p:cNvPr>
          <p:cNvGrpSpPr/>
          <p:nvPr/>
        </p:nvGrpSpPr>
        <p:grpSpPr>
          <a:xfrm>
            <a:off x="8187433" y="5079300"/>
            <a:ext cx="1725931" cy="2779340"/>
            <a:chOff x="803640" y="3362835"/>
            <a:chExt cx="2059657" cy="231611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7CC68DD-4AB4-F2C2-B68D-2ED535A3EF02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204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Are you willing to share data with no Cyber Security team?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How often are you willing to have data breach.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Ownership of risk appetite statement</a:t>
              </a:r>
            </a:p>
            <a:p>
              <a:endParaRPr lang="ko-KR" altLang="en-US" sz="132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2F70049-C52C-6B24-EB2F-18C4ACE82BD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 hangingPunct="1"/>
              <a:r>
                <a:rPr lang="en-US" altLang="ko-KR" sz="144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Risk Appetite</a:t>
              </a:r>
              <a:endParaRPr lang="ko-KR" altLang="en-US" sz="144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9345FA1-8B96-0F67-80BC-FE8A1CEA3F04}"/>
              </a:ext>
            </a:extLst>
          </p:cNvPr>
          <p:cNvGrpSpPr/>
          <p:nvPr/>
        </p:nvGrpSpPr>
        <p:grpSpPr>
          <a:xfrm>
            <a:off x="10074567" y="5079299"/>
            <a:ext cx="1725931" cy="1640568"/>
            <a:chOff x="803640" y="3362835"/>
            <a:chExt cx="2059657" cy="136714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2A01165-D831-C8C7-56ED-9C6A6C6A040A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05740" indent="-205740" defTabSz="1097280" hangingPunct="1">
                <a:buFont typeface="Arial" panose="020B0604020202020204" pitchFamily="34" charset="0"/>
                <a:buChar char="•"/>
              </a:pPr>
              <a:r>
                <a:rPr lang="en-US" altLang="ko-KR" sz="1320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Develop, implement and manage new and existing processes to meet risk appetite</a:t>
              </a:r>
              <a:endParaRPr lang="ko-KR" altLang="en-US" sz="132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DAF9014-2430-E711-0B0E-DD6F181E7A4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097280" hangingPunct="1"/>
              <a:r>
                <a:rPr lang="en-US" altLang="ko-KR" sz="1440" b="1" kern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Manage</a:t>
              </a:r>
              <a:endParaRPr lang="ko-KR" altLang="en-US" sz="1440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FFE173A-A9D8-7CEA-927A-BBB0C924AC40}"/>
              </a:ext>
            </a:extLst>
          </p:cNvPr>
          <p:cNvSpPr txBox="1"/>
          <p:nvPr/>
        </p:nvSpPr>
        <p:spPr>
          <a:xfrm>
            <a:off x="5915329" y="2267988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©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NSC Tech &amp;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VivoSecurity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577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4A384D-4200-2650-C9D7-933296EBF7F5}"/>
              </a:ext>
            </a:extLst>
          </p:cNvPr>
          <p:cNvSpPr txBox="1"/>
          <p:nvPr/>
        </p:nvSpPr>
        <p:spPr>
          <a:xfrm>
            <a:off x="5691838" y="408309"/>
            <a:ext cx="3254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 hangingPunct="1"/>
            <a:r>
              <a:rPr lang="en-US" sz="4800" kern="1200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Workshops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C4F6FCF-7320-F27E-2608-7B061977AF32}"/>
              </a:ext>
            </a:extLst>
          </p:cNvPr>
          <p:cNvSpPr txBox="1">
            <a:spLocks/>
          </p:cNvSpPr>
          <p:nvPr/>
        </p:nvSpPr>
        <p:spPr>
          <a:xfrm>
            <a:off x="2982561" y="1147854"/>
            <a:ext cx="9144000" cy="43656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109728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ystem Font Regular"/>
              <a:buNone/>
              <a:defRPr sz="2400" b="0" i="0" kern="12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1pPr>
            <a:lvl2pPr marL="0" indent="0" algn="ctr" defTabSz="109728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ystem Font Regular"/>
              <a:buNone/>
              <a:defRPr sz="2000" b="0" i="0" kern="12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2pPr>
            <a:lvl3pPr marL="0" indent="0" algn="ctr" defTabSz="109728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ystem Font Regular"/>
              <a:buNone/>
              <a:defRPr sz="1800" b="0" i="0" kern="12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3pPr>
            <a:lvl4pPr marL="0" indent="0" algn="ctr" defTabSz="109728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ystem Font Regular"/>
              <a:buNone/>
              <a:defRPr sz="1800" b="0" i="0" kern="12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4pPr>
            <a:lvl5pPr marL="0" indent="0" algn="ctr" defTabSz="109728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ystem Font Regular"/>
              <a:buNone/>
              <a:defRPr sz="1400" b="0" i="0" kern="1200" baseline="0">
                <a:solidFill>
                  <a:schemeClr val="tx2"/>
                </a:solidFill>
                <a:latin typeface="Arial" panose="020B0604020202020204" pitchFamily="34" charset="0"/>
                <a:ea typeface="Helvetica Neue"/>
                <a:cs typeface="Helvetica Neue"/>
                <a:sym typeface="Helvetica Neue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dirty="0">
                <a:solidFill>
                  <a:schemeClr val="tx1"/>
                </a:solidFill>
              </a:rPr>
              <a:t>Learn and Implement New Approaches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93A74F-33FB-E06E-12C7-B31B1AF376A7}"/>
              </a:ext>
            </a:extLst>
          </p:cNvPr>
          <p:cNvSpPr txBox="1"/>
          <p:nvPr/>
        </p:nvSpPr>
        <p:spPr>
          <a:xfrm>
            <a:off x="860612" y="5328045"/>
            <a:ext cx="3836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Exercise:</a:t>
            </a:r>
          </a:p>
          <a:p>
            <a:pPr algn="ctr"/>
            <a:r>
              <a:rPr lang="en-MY" sz="24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Reducing Data Creep</a:t>
            </a:r>
          </a:p>
          <a:p>
            <a:pPr algn="ctr"/>
            <a:endParaRPr lang="en-MY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1FA5CD-B913-AD43-68F7-07624F99874B}"/>
              </a:ext>
            </a:extLst>
          </p:cNvPr>
          <p:cNvSpPr txBox="1"/>
          <p:nvPr/>
        </p:nvSpPr>
        <p:spPr>
          <a:xfrm>
            <a:off x="5530468" y="5282439"/>
            <a:ext cx="3990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Pass:</a:t>
            </a:r>
          </a:p>
          <a:p>
            <a:pPr algn="ctr"/>
            <a:r>
              <a:rPr lang="en-MY" sz="24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My Probability of 3P Data Breach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DB7B02-35C1-ED36-9078-51817FD3B32B}"/>
              </a:ext>
            </a:extLst>
          </p:cNvPr>
          <p:cNvSpPr txBox="1"/>
          <p:nvPr/>
        </p:nvSpPr>
        <p:spPr>
          <a:xfrm>
            <a:off x="9932894" y="5295988"/>
            <a:ext cx="3836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Scenario:</a:t>
            </a:r>
          </a:p>
          <a:p>
            <a:pPr algn="ctr"/>
            <a:r>
              <a:rPr lang="en-MY" sz="24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Overcoming SOC2 Overload</a:t>
            </a:r>
            <a:r>
              <a:rPr lang="en-MY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2" name="Picture 41" descr="3D code background">
            <a:extLst>
              <a:ext uri="{FF2B5EF4-FFF2-40B4-BE49-F238E27FC236}">
                <a16:creationId xmlns:a16="http://schemas.microsoft.com/office/drawing/2014/main" id="{678755CD-DED4-0A0A-01FD-97A5443F1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2173168"/>
            <a:ext cx="4773782" cy="2951065"/>
          </a:xfrm>
          <a:prstGeom prst="rect">
            <a:avLst/>
          </a:prstGeom>
        </p:spPr>
      </p:pic>
      <p:pic>
        <p:nvPicPr>
          <p:cNvPr id="44" name="Picture 43" descr="Downhill skier">
            <a:extLst>
              <a:ext uri="{FF2B5EF4-FFF2-40B4-BE49-F238E27FC236}">
                <a16:creationId xmlns:a16="http://schemas.microsoft.com/office/drawing/2014/main" id="{B49003F2-A132-0335-1FE0-45DB808A6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673" y="2173168"/>
            <a:ext cx="4421373" cy="295106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E755DD6-433F-6AAA-F79B-3C17641A4C78}"/>
              </a:ext>
            </a:extLst>
          </p:cNvPr>
          <p:cNvSpPr txBox="1"/>
          <p:nvPr/>
        </p:nvSpPr>
        <p:spPr>
          <a:xfrm>
            <a:off x="67121" y="7836011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©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NSC Tech &amp;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VivoSecurity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 </a:t>
            </a:r>
          </a:p>
        </p:txBody>
      </p:sp>
      <p:pic>
        <p:nvPicPr>
          <p:cNvPr id="52" name="Picture 51" descr="Close up of rack of test tubes with solution in lab">
            <a:extLst>
              <a:ext uri="{FF2B5EF4-FFF2-40B4-BE49-F238E27FC236}">
                <a16:creationId xmlns:a16="http://schemas.microsoft.com/office/drawing/2014/main" id="{5926CE7F-D9C3-20CD-2239-DD9577D6D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630" y="2173168"/>
            <a:ext cx="4430925" cy="295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4753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4BC4402-1574-4A69-9A7A-83B53A0522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8379355" cy="8229600"/>
          </a:xfrm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E912E-DDEC-4142-8D06-86084161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6142" y="189063"/>
            <a:ext cx="7832845" cy="853052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Number of Vendors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D5AF3-8802-4847-BE67-E2CC9F6FDA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74303" y="1788410"/>
            <a:ext cx="7816057" cy="942877"/>
          </a:xfrm>
        </p:spPr>
        <p:txBody>
          <a:bodyPr/>
          <a:lstStyle/>
          <a:p>
            <a:r>
              <a:rPr lang="en-CA" sz="2400" dirty="0">
                <a:ea typeface="Cambria Math" panose="02040503050406030204" pitchFamily="18" charset="0"/>
              </a:rPr>
              <a:t>Biggest risk is number of vendors, think Principle of Least Privilege, there are 69 vendors with over 1M customer records.  This is a major exposure!</a:t>
            </a:r>
            <a:br>
              <a:rPr lang="en-CA" sz="2400" dirty="0">
                <a:ea typeface="Cambria Math" panose="02040503050406030204" pitchFamily="18" charset="0"/>
              </a:rPr>
            </a:br>
            <a:endParaRPr lang="en-CA" sz="2400" dirty="0">
              <a:ea typeface="Cambria Math" panose="02040503050406030204" pitchFamily="18" charset="0"/>
            </a:endParaRPr>
          </a:p>
          <a:p>
            <a:r>
              <a:rPr lang="en-CA" sz="2400" b="1" dirty="0">
                <a:ea typeface="Cambria Math" panose="02040503050406030204" pitchFamily="18" charset="0"/>
              </a:rPr>
              <a:t>Confirm this is correct and if so, action accordingly.</a:t>
            </a:r>
            <a:endParaRPr lang="ko-KR" altLang="en-US" sz="24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659FA6-405B-4562-AEB0-41024FCC3890}"/>
              </a:ext>
            </a:extLst>
          </p:cNvPr>
          <p:cNvSpPr/>
          <p:nvPr/>
        </p:nvSpPr>
        <p:spPr>
          <a:xfrm>
            <a:off x="6763016" y="4135164"/>
            <a:ext cx="1036800" cy="103691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/>
            <a:endParaRPr lang="ko-KR" altLang="en-US" sz="216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5B5F056-B92A-4192-BAD0-9EC3E4803FBB}"/>
              </a:ext>
            </a:extLst>
          </p:cNvPr>
          <p:cNvSpPr/>
          <p:nvPr/>
        </p:nvSpPr>
        <p:spPr>
          <a:xfrm>
            <a:off x="7083403" y="5364451"/>
            <a:ext cx="1036800" cy="1036915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/>
            <a:endParaRPr lang="ko-KR" altLang="en-US" sz="216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BAA7BA-F19E-4C92-9922-8395ACD23552}"/>
              </a:ext>
            </a:extLst>
          </p:cNvPr>
          <p:cNvSpPr/>
          <p:nvPr/>
        </p:nvSpPr>
        <p:spPr>
          <a:xfrm>
            <a:off x="7325508" y="6543666"/>
            <a:ext cx="1036800" cy="1036915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/>
            <a:endParaRPr lang="ko-KR" altLang="en-US" sz="216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grpSp>
        <p:nvGrpSpPr>
          <p:cNvPr id="8" name="그룹 2">
            <a:extLst>
              <a:ext uri="{FF2B5EF4-FFF2-40B4-BE49-F238E27FC236}">
                <a16:creationId xmlns:a16="http://schemas.microsoft.com/office/drawing/2014/main" id="{98B029AE-5EB5-4D09-A1AA-0721EA92271B}"/>
              </a:ext>
            </a:extLst>
          </p:cNvPr>
          <p:cNvGrpSpPr/>
          <p:nvPr/>
        </p:nvGrpSpPr>
        <p:grpSpPr>
          <a:xfrm>
            <a:off x="7818953" y="4406139"/>
            <a:ext cx="7040078" cy="1066175"/>
            <a:chOff x="6188415" y="2478156"/>
            <a:chExt cx="4488503" cy="888479"/>
          </a:xfrm>
        </p:grpSpPr>
        <p:sp>
          <p:nvSpPr>
            <p:cNvPr id="9" name="Text Placeholder 9">
              <a:extLst>
                <a:ext uri="{FF2B5EF4-FFF2-40B4-BE49-F238E27FC236}">
                  <a16:creationId xmlns:a16="http://schemas.microsoft.com/office/drawing/2014/main" id="{7CAF828C-EA1B-4289-843E-97963FABD743}"/>
                </a:ext>
              </a:extLst>
            </p:cNvPr>
            <p:cNvSpPr txBox="1">
              <a:spLocks/>
            </p:cNvSpPr>
            <p:nvPr/>
          </p:nvSpPr>
          <p:spPr>
            <a:xfrm>
              <a:off x="6188415" y="2755572"/>
              <a:ext cx="4488503" cy="61106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80"/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10" name="Text Placeholder 12">
              <a:extLst>
                <a:ext uri="{FF2B5EF4-FFF2-40B4-BE49-F238E27FC236}">
                  <a16:creationId xmlns:a16="http://schemas.microsoft.com/office/drawing/2014/main" id="{CEAB9D78-6143-4C77-9EEB-3C6C92327703}"/>
                </a:ext>
              </a:extLst>
            </p:cNvPr>
            <p:cNvSpPr txBox="1">
              <a:spLocks/>
            </p:cNvSpPr>
            <p:nvPr/>
          </p:nvSpPr>
          <p:spPr>
            <a:xfrm>
              <a:off x="6188417" y="2478156"/>
              <a:ext cx="3655348" cy="286382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80"/>
              <a:r>
                <a:rPr lang="en-US" altLang="ko-KR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Principle of Least Privilege (POLP)</a:t>
              </a: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11" name="그룹 4">
            <a:extLst>
              <a:ext uri="{FF2B5EF4-FFF2-40B4-BE49-F238E27FC236}">
                <a16:creationId xmlns:a16="http://schemas.microsoft.com/office/drawing/2014/main" id="{C1C240C3-56DE-4FD0-9B6A-B2189961AA7F}"/>
              </a:ext>
            </a:extLst>
          </p:cNvPr>
          <p:cNvGrpSpPr/>
          <p:nvPr/>
        </p:nvGrpSpPr>
        <p:grpSpPr>
          <a:xfrm>
            <a:off x="8214882" y="5649992"/>
            <a:ext cx="5588679" cy="991225"/>
            <a:chOff x="6441522" y="3697627"/>
            <a:chExt cx="3660359" cy="826019"/>
          </a:xfrm>
        </p:grpSpPr>
        <p:sp>
          <p:nvSpPr>
            <p:cNvPr id="12" name="Text Placeholder 10">
              <a:extLst>
                <a:ext uri="{FF2B5EF4-FFF2-40B4-BE49-F238E27FC236}">
                  <a16:creationId xmlns:a16="http://schemas.microsoft.com/office/drawing/2014/main" id="{02537BE2-1C8C-4647-8CCC-11A4B53A880E}"/>
                </a:ext>
              </a:extLst>
            </p:cNvPr>
            <p:cNvSpPr txBox="1">
              <a:spLocks/>
            </p:cNvSpPr>
            <p:nvPr/>
          </p:nvSpPr>
          <p:spPr>
            <a:xfrm>
              <a:off x="6441522" y="3912583"/>
              <a:ext cx="3660359" cy="61106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80"/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13" name="Text Placeholder 13">
              <a:extLst>
                <a:ext uri="{FF2B5EF4-FFF2-40B4-BE49-F238E27FC236}">
                  <a16:creationId xmlns:a16="http://schemas.microsoft.com/office/drawing/2014/main" id="{A40FCA36-D703-40F9-8324-98C1A33D738B}"/>
                </a:ext>
              </a:extLst>
            </p:cNvPr>
            <p:cNvSpPr txBox="1">
              <a:spLocks/>
            </p:cNvSpPr>
            <p:nvPr/>
          </p:nvSpPr>
          <p:spPr>
            <a:xfrm>
              <a:off x="6441522" y="3697627"/>
              <a:ext cx="3655348" cy="286382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80"/>
              <a:r>
                <a:rPr lang="en-US" altLang="ko-KR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Why is it so high?</a:t>
              </a: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14" name="그룹 5">
            <a:extLst>
              <a:ext uri="{FF2B5EF4-FFF2-40B4-BE49-F238E27FC236}">
                <a16:creationId xmlns:a16="http://schemas.microsoft.com/office/drawing/2014/main" id="{D3607045-87A2-45CE-A04B-F6D97332DB01}"/>
              </a:ext>
            </a:extLst>
          </p:cNvPr>
          <p:cNvGrpSpPr/>
          <p:nvPr/>
        </p:nvGrpSpPr>
        <p:grpSpPr>
          <a:xfrm>
            <a:off x="8379354" y="6843827"/>
            <a:ext cx="5966533" cy="1066175"/>
            <a:chOff x="6704152" y="4782653"/>
            <a:chExt cx="3660359" cy="888479"/>
          </a:xfrm>
        </p:grpSpPr>
        <p:sp>
          <p:nvSpPr>
            <p:cNvPr id="15" name="Text Placeholder 11">
              <a:extLst>
                <a:ext uri="{FF2B5EF4-FFF2-40B4-BE49-F238E27FC236}">
                  <a16:creationId xmlns:a16="http://schemas.microsoft.com/office/drawing/2014/main" id="{FA4324C0-A691-4033-A8B6-F4B9EDCEAA28}"/>
                </a:ext>
              </a:extLst>
            </p:cNvPr>
            <p:cNvSpPr txBox="1">
              <a:spLocks/>
            </p:cNvSpPr>
            <p:nvPr/>
          </p:nvSpPr>
          <p:spPr>
            <a:xfrm>
              <a:off x="6704152" y="5060069"/>
              <a:ext cx="3660359" cy="61106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80">
                <a:lnSpc>
                  <a:spcPts val="1680"/>
                </a:lnSpc>
                <a:spcBef>
                  <a:spcPts val="1440"/>
                </a:spcBef>
              </a:pP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16" name="Text Placeholder 14">
              <a:extLst>
                <a:ext uri="{FF2B5EF4-FFF2-40B4-BE49-F238E27FC236}">
                  <a16:creationId xmlns:a16="http://schemas.microsoft.com/office/drawing/2014/main" id="{B76D24AB-3098-4438-8136-620E2BBA85AC}"/>
                </a:ext>
              </a:extLst>
            </p:cNvPr>
            <p:cNvSpPr txBox="1">
              <a:spLocks/>
            </p:cNvSpPr>
            <p:nvPr/>
          </p:nvSpPr>
          <p:spPr>
            <a:xfrm>
              <a:off x="6704152" y="4782653"/>
              <a:ext cx="3655348" cy="286382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80"/>
              <a:r>
                <a:rPr lang="en-US" altLang="ko-KR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Village or City or State?</a:t>
              </a: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17" name="Freeform 18">
            <a:extLst>
              <a:ext uri="{FF2B5EF4-FFF2-40B4-BE49-F238E27FC236}">
                <a16:creationId xmlns:a16="http://schemas.microsoft.com/office/drawing/2014/main" id="{890664D3-6FA1-4ADE-941C-3F201FEAE129}"/>
              </a:ext>
            </a:extLst>
          </p:cNvPr>
          <p:cNvSpPr/>
          <p:nvPr/>
        </p:nvSpPr>
        <p:spPr>
          <a:xfrm>
            <a:off x="7330764" y="5672498"/>
            <a:ext cx="527009" cy="425335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 hangingPunct="1"/>
            <a:endParaRPr lang="ko-KR" altLang="en-US" sz="2160" kern="1200" dirty="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19" name="Oval 32">
            <a:extLst>
              <a:ext uri="{FF2B5EF4-FFF2-40B4-BE49-F238E27FC236}">
                <a16:creationId xmlns:a16="http://schemas.microsoft.com/office/drawing/2014/main" id="{3F286097-3405-46A3-9BA9-AEEE61A978BD}"/>
              </a:ext>
            </a:extLst>
          </p:cNvPr>
          <p:cNvSpPr/>
          <p:nvPr/>
        </p:nvSpPr>
        <p:spPr>
          <a:xfrm>
            <a:off x="7042974" y="4372081"/>
            <a:ext cx="468058" cy="563082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 hangingPunct="1"/>
            <a:endParaRPr lang="ko-KR" altLang="en-US" sz="216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28" name="Isosceles Triangle 5">
            <a:extLst>
              <a:ext uri="{FF2B5EF4-FFF2-40B4-BE49-F238E27FC236}">
                <a16:creationId xmlns:a16="http://schemas.microsoft.com/office/drawing/2014/main" id="{7C015821-A996-4819-1D89-D3C07C1E5FC2}"/>
              </a:ext>
            </a:extLst>
          </p:cNvPr>
          <p:cNvSpPr>
            <a:spLocks noChangeAspect="1"/>
          </p:cNvSpPr>
          <p:nvPr/>
        </p:nvSpPr>
        <p:spPr>
          <a:xfrm>
            <a:off x="7624889" y="6836505"/>
            <a:ext cx="485064" cy="484540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/>
            <a:endParaRPr lang="ko-KR" altLang="en-US" sz="324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C482F16-90E5-4FBC-55E1-C16520FC4A20}"/>
              </a:ext>
            </a:extLst>
          </p:cNvPr>
          <p:cNvSpPr txBox="1">
            <a:spLocks/>
          </p:cNvSpPr>
          <p:nvPr/>
        </p:nvSpPr>
        <p:spPr>
          <a:xfrm>
            <a:off x="576019" y="1089182"/>
            <a:ext cx="4855426" cy="7332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accent4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Top 10 of 69 Vendors &amp;</a:t>
            </a:r>
          </a:p>
          <a:p>
            <a:pPr algn="ctr"/>
            <a:r>
              <a:rPr lang="en-US" altLang="ko-KR" sz="2800" b="1" dirty="0">
                <a:solidFill>
                  <a:schemeClr val="accent4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 Their Employee Count</a:t>
            </a:r>
            <a:endParaRPr lang="ko-KR" altLang="en-US" sz="2800" b="1" dirty="0">
              <a:solidFill>
                <a:schemeClr val="accent4">
                  <a:lumMod val="75000"/>
                </a:schemeClr>
              </a:solidFill>
              <a:cs typeface="Tahoma" panose="020B0604030504040204" pitchFamily="34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F930BC0-D840-99AA-730A-754069F0E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724475"/>
              </p:ext>
            </p:extLst>
          </p:nvPr>
        </p:nvGraphicFramePr>
        <p:xfrm>
          <a:off x="725740" y="2404072"/>
          <a:ext cx="4642751" cy="4200944"/>
        </p:xfrm>
        <a:graphic>
          <a:graphicData uri="http://schemas.openxmlformats.org/drawingml/2006/table">
            <a:tbl>
              <a:tblPr/>
              <a:tblGrid>
                <a:gridCol w="2601477">
                  <a:extLst>
                    <a:ext uri="{9D8B030D-6E8A-4147-A177-3AD203B41FA5}">
                      <a16:colId xmlns:a16="http://schemas.microsoft.com/office/drawing/2014/main" val="842081605"/>
                    </a:ext>
                  </a:extLst>
                </a:gridCol>
                <a:gridCol w="2041274">
                  <a:extLst>
                    <a:ext uri="{9D8B030D-6E8A-4147-A177-3AD203B41FA5}">
                      <a16:colId xmlns:a16="http://schemas.microsoft.com/office/drawing/2014/main" val="2350314083"/>
                    </a:ext>
                  </a:extLst>
                </a:gridCol>
              </a:tblGrid>
              <a:tr h="248632"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2400" b="1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Vendor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CA" sz="2400" b="1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Employees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56444"/>
                  </a:ext>
                </a:extLst>
              </a:tr>
              <a:tr h="248632">
                <a:tc>
                  <a:txBody>
                    <a:bodyPr/>
                    <a:lstStyle/>
                    <a:p>
                      <a:pPr algn="l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 12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74,241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183764"/>
                  </a:ext>
                </a:extLst>
              </a:tr>
              <a:tr h="248632">
                <a:tc>
                  <a:txBody>
                    <a:bodyPr/>
                    <a:lstStyle/>
                    <a:p>
                      <a:pPr algn="l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 16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60,043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380722"/>
                  </a:ext>
                </a:extLst>
              </a:tr>
              <a:tr h="248632">
                <a:tc>
                  <a:txBody>
                    <a:bodyPr/>
                    <a:lstStyle/>
                    <a:p>
                      <a:pPr algn="l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 122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59,484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864014"/>
                  </a:ext>
                </a:extLst>
              </a:tr>
              <a:tr h="248632">
                <a:tc>
                  <a:txBody>
                    <a:bodyPr/>
                    <a:lstStyle/>
                    <a:p>
                      <a:pPr algn="l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 25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44,096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1120779"/>
                  </a:ext>
                </a:extLst>
              </a:tr>
              <a:tr h="248632">
                <a:tc>
                  <a:txBody>
                    <a:bodyPr/>
                    <a:lstStyle/>
                    <a:p>
                      <a:pPr algn="l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 90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17,221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765165"/>
                  </a:ext>
                </a:extLst>
              </a:tr>
              <a:tr h="248632">
                <a:tc>
                  <a:txBody>
                    <a:bodyPr/>
                    <a:lstStyle/>
                    <a:p>
                      <a:pPr algn="l" rtl="0" fontAlgn="b"/>
                      <a:r>
                        <a:rPr lang="en-CA" sz="2400" b="0" i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 30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14,284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594057"/>
                  </a:ext>
                </a:extLst>
              </a:tr>
              <a:tr h="248632">
                <a:tc>
                  <a:txBody>
                    <a:bodyPr/>
                    <a:lstStyle/>
                    <a:p>
                      <a:pPr algn="l" rtl="0" fontAlgn="b"/>
                      <a:r>
                        <a:rPr lang="en-CA" sz="2400" b="0" i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 109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9,336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2449450"/>
                  </a:ext>
                </a:extLst>
              </a:tr>
              <a:tr h="248632">
                <a:tc>
                  <a:txBody>
                    <a:bodyPr/>
                    <a:lstStyle/>
                    <a:p>
                      <a:pPr algn="l" rtl="0" fontAlgn="b"/>
                      <a:r>
                        <a:rPr lang="en-CA" sz="2400" b="0" i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 3</a:t>
                      </a:r>
                      <a:endParaRPr lang="en-CA" sz="2400" b="0" i="0" dirty="0">
                        <a:solidFill>
                          <a:srgbClr val="474747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10,665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1828775"/>
                  </a:ext>
                </a:extLst>
              </a:tr>
              <a:tr h="248632">
                <a:tc>
                  <a:txBody>
                    <a:bodyPr/>
                    <a:lstStyle/>
                    <a:p>
                      <a:pPr algn="l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 43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7,512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966115"/>
                  </a:ext>
                </a:extLst>
              </a:tr>
              <a:tr h="248632">
                <a:tc>
                  <a:txBody>
                    <a:bodyPr/>
                    <a:lstStyle/>
                    <a:p>
                      <a:pPr algn="l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Company 94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CA" sz="2400" b="0" i="0" dirty="0">
                          <a:solidFill>
                            <a:srgbClr val="474747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6,057</a:t>
                      </a:r>
                    </a:p>
                  </a:txBody>
                  <a:tcPr marL="12109" marR="12109" marT="8072" marB="8072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81244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943B10A-29C7-6AA2-445C-E3F8C6473588}"/>
              </a:ext>
            </a:extLst>
          </p:cNvPr>
          <p:cNvSpPr txBox="1"/>
          <p:nvPr/>
        </p:nvSpPr>
        <p:spPr>
          <a:xfrm>
            <a:off x="67121" y="7836011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©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NSC Tech &amp;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VivoSecurity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71D8ED-99E0-DD42-48B0-2745F7AC6F77}"/>
              </a:ext>
            </a:extLst>
          </p:cNvPr>
          <p:cNvSpPr txBox="1"/>
          <p:nvPr/>
        </p:nvSpPr>
        <p:spPr>
          <a:xfrm>
            <a:off x="4111334" y="1440343"/>
            <a:ext cx="10268054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 </a:t>
            </a:r>
            <a:endParaRPr kumimoji="0" lang="en-CA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L="0" marR="0" lvl="0" indent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Objective: To identify &amp; mitigate vendor data creep</a:t>
            </a:r>
            <a:br>
              <a:rPr kumimoji="0" lang="en-CA" sz="22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</a:br>
            <a:endParaRPr kumimoji="0" lang="en-CA" sz="220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R="0" lvl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457200" algn="l"/>
              </a:tabLst>
              <a:defRPr/>
            </a:pPr>
            <a:r>
              <a:rPr kumimoji="0" lang="en-CA" sz="2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Interactive Data Creep Identification (4 min) </a:t>
            </a:r>
            <a:r>
              <a:rPr kumimoji="0" lang="en-CA" sz="22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- How many clients does your company share data with? How do you know?  What are the techniques?  How do you track?  Data connected to customers or people?</a:t>
            </a:r>
          </a:p>
          <a:p>
            <a:pPr marR="0" lvl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457200" algn="l"/>
              </a:tabLst>
              <a:defRPr/>
            </a:pPr>
            <a:endParaRPr lang="en-CA" sz="2200" kern="100" noProof="0" dirty="0">
              <a:solidFill>
                <a:prstClr val="black"/>
              </a:solidFill>
              <a:latin typeface="Arial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457200" algn="l"/>
              </a:tabLst>
              <a:defRPr/>
            </a:pPr>
            <a:r>
              <a:rPr kumimoji="0" lang="en-CA" sz="2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Group </a:t>
            </a:r>
            <a:r>
              <a:rPr kumimoji="0" lang="en-CA" sz="22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Shareback</a:t>
            </a:r>
            <a:r>
              <a:rPr kumimoji="0" lang="en-CA" sz="2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 One (4 min) </a:t>
            </a:r>
            <a:r>
              <a:rPr kumimoji="0" lang="en-CA" sz="22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- Each group shares </a:t>
            </a:r>
            <a:r>
              <a:rPr lang="en-CA" sz="22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their </a:t>
            </a:r>
            <a:r>
              <a:rPr kumimoji="0" lang="en-CA" sz="22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approach to identify data creep.</a:t>
            </a:r>
            <a:br>
              <a:rPr kumimoji="0" lang="en-CA" sz="22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</a:br>
            <a:endParaRPr kumimoji="0" lang="en-CA" sz="220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R="0" lvl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457200" algn="l"/>
              </a:tabLst>
              <a:defRPr/>
            </a:pPr>
            <a:r>
              <a:rPr kumimoji="0" lang="en-CA" sz="2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Interactive Risk Mitigation Brainstorm (4 min) </a:t>
            </a:r>
            <a:r>
              <a:rPr kumimoji="0" lang="en-CA" sz="22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- Groups discuss and propose solutions to reduce data creep.</a:t>
            </a:r>
            <a:br>
              <a:rPr kumimoji="0" lang="en-CA" sz="22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</a:br>
            <a:endParaRPr kumimoji="0" lang="en-CA" sz="220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R="0" lvl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457200" algn="l"/>
              </a:tabLst>
              <a:defRPr/>
            </a:pPr>
            <a:r>
              <a:rPr kumimoji="0" lang="en-CA" sz="2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Group </a:t>
            </a:r>
            <a:r>
              <a:rPr kumimoji="0" lang="en-CA" sz="22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Shareback</a:t>
            </a:r>
            <a:r>
              <a:rPr kumimoji="0" lang="en-CA" sz="2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 Two (4 min) </a:t>
            </a:r>
            <a:r>
              <a:rPr kumimoji="0" lang="en-CA" sz="22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- Each group shares one key insight or solution.</a:t>
            </a:r>
            <a:br>
              <a:rPr kumimoji="0" lang="en-CA" sz="22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</a:br>
            <a:endParaRPr kumimoji="0" lang="en-CA" sz="220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R="0" lvl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457200" algn="l"/>
              </a:tabLst>
              <a:defRPr/>
            </a:pPr>
            <a:r>
              <a:rPr kumimoji="0" lang="en-CA" sz="2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Wrap-Up (2 min) - </a:t>
            </a:r>
            <a:r>
              <a:rPr kumimoji="0" lang="en-CA" sz="22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Summarize best practices for identification and mitigation.</a:t>
            </a:r>
            <a:endParaRPr kumimoji="0" lang="en-CA" sz="2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A384D-4200-2650-C9D7-933296EBF7F5}"/>
              </a:ext>
            </a:extLst>
          </p:cNvPr>
          <p:cNvSpPr txBox="1"/>
          <p:nvPr/>
        </p:nvSpPr>
        <p:spPr>
          <a:xfrm>
            <a:off x="748434" y="796279"/>
            <a:ext cx="10182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Arial Unicode MS"/>
                <a:cs typeface="Arial" panose="020B0604020202020204" pitchFamily="34" charset="0"/>
                <a:sym typeface="Asap SemiBold"/>
              </a:rPr>
              <a:t>Risk Exercise: Reducing Data Creep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E34D76-51FB-84F3-FD7C-E1510BA3C8E8}"/>
              </a:ext>
            </a:extLst>
          </p:cNvPr>
          <p:cNvSpPr/>
          <p:nvPr/>
        </p:nvSpPr>
        <p:spPr>
          <a:xfrm>
            <a:off x="550784" y="4510490"/>
            <a:ext cx="3389085" cy="324009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Key Takeaway… </a:t>
            </a:r>
          </a:p>
          <a:p>
            <a:pPr algn="l"/>
            <a:r>
              <a:rPr lang="en-CA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🎯 </a:t>
            </a:r>
            <a:r>
              <a:rPr lang="en-CA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Know Your N</a:t>
            </a:r>
            <a:r>
              <a:rPr lang="en-CA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🎯</a:t>
            </a:r>
            <a:br>
              <a:rPr lang="en-CA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kumimoji="0" lang="en-CA" sz="240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i="1" kern="100" dirty="0">
                <a:solidFill>
                  <a:prstClr val="white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“You cannot breach IT, if you do not share IT”</a:t>
            </a:r>
            <a:endParaRPr kumimoji="0" lang="en-CA" sz="2400" b="0" i="1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073F83-6A5F-B158-93C3-B8CCE687B076}"/>
              </a:ext>
            </a:extLst>
          </p:cNvPr>
          <p:cNvSpPr txBox="1"/>
          <p:nvPr/>
        </p:nvSpPr>
        <p:spPr>
          <a:xfrm>
            <a:off x="67121" y="7836011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©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NSC Tech &amp;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VivoSecurity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 </a:t>
            </a:r>
          </a:p>
        </p:txBody>
      </p:sp>
      <p:pic>
        <p:nvPicPr>
          <p:cNvPr id="8" name="Picture 7" descr="3D code background">
            <a:extLst>
              <a:ext uri="{FF2B5EF4-FFF2-40B4-BE49-F238E27FC236}">
                <a16:creationId xmlns:a16="http://schemas.microsoft.com/office/drawing/2014/main" id="{38672F54-44A4-2D41-BDC3-82B216D53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85" y="1967176"/>
            <a:ext cx="3389085" cy="296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8822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71D8ED-99E0-DD42-48B0-2745F7AC6F77}"/>
              </a:ext>
            </a:extLst>
          </p:cNvPr>
          <p:cNvSpPr txBox="1"/>
          <p:nvPr/>
        </p:nvSpPr>
        <p:spPr>
          <a:xfrm>
            <a:off x="4697510" y="1797429"/>
            <a:ext cx="9596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Identifying Data Creep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</a:p>
          <a:p>
            <a:pPr marR="0" lvl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CA" sz="2400" b="1" kern="100" dirty="0">
              <a:solidFill>
                <a:prstClr val="black"/>
              </a:solidFill>
              <a:latin typeface="Arial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CA" sz="2400" b="1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Mitigating Data Creep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A384D-4200-2650-C9D7-933296EBF7F5}"/>
              </a:ext>
            </a:extLst>
          </p:cNvPr>
          <p:cNvSpPr txBox="1"/>
          <p:nvPr/>
        </p:nvSpPr>
        <p:spPr>
          <a:xfrm>
            <a:off x="748434" y="796279"/>
            <a:ext cx="10182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Arial Unicode MS"/>
                <a:cs typeface="Arial" panose="020B0604020202020204" pitchFamily="34" charset="0"/>
                <a:sym typeface="Asap SemiBold"/>
              </a:rPr>
              <a:t>Risk Exercise: Reducing Data Creep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ADA3C-649E-506C-E3A7-4B1ECAE7D137}"/>
              </a:ext>
            </a:extLst>
          </p:cNvPr>
          <p:cNvSpPr txBox="1"/>
          <p:nvPr/>
        </p:nvSpPr>
        <p:spPr>
          <a:xfrm>
            <a:off x="67121" y="7853939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©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NSC Tech &amp;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VivoSecurity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531C058-943F-E131-3525-642FA7A0E279}"/>
              </a:ext>
            </a:extLst>
          </p:cNvPr>
          <p:cNvSpPr/>
          <p:nvPr/>
        </p:nvSpPr>
        <p:spPr>
          <a:xfrm>
            <a:off x="891435" y="4331197"/>
            <a:ext cx="3389085" cy="324009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Key Takeaway… </a:t>
            </a:r>
          </a:p>
          <a:p>
            <a:pPr algn="l"/>
            <a:r>
              <a:rPr lang="en-CA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🎯 </a:t>
            </a:r>
            <a:r>
              <a:rPr lang="en-CA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Know Your N</a:t>
            </a:r>
            <a:r>
              <a:rPr lang="en-CA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🎯</a:t>
            </a:r>
            <a:br>
              <a:rPr lang="en-CA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kumimoji="0" lang="en-CA" sz="240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i="1" kern="100" dirty="0">
                <a:solidFill>
                  <a:prstClr val="white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“You cannot breach IT, if you do not share IT”</a:t>
            </a:r>
            <a:endParaRPr kumimoji="0" lang="en-CA" sz="2400" b="0" i="1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</p:txBody>
      </p:sp>
      <p:pic>
        <p:nvPicPr>
          <p:cNvPr id="10" name="Picture 9" descr="3D code background">
            <a:extLst>
              <a:ext uri="{FF2B5EF4-FFF2-40B4-BE49-F238E27FC236}">
                <a16:creationId xmlns:a16="http://schemas.microsoft.com/office/drawing/2014/main" id="{B606F896-5FC1-A7F2-02C7-4F24FB305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36" y="1787883"/>
            <a:ext cx="3389085" cy="296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3788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4A384D-4200-2650-C9D7-933296EBF7F5}"/>
              </a:ext>
            </a:extLst>
          </p:cNvPr>
          <p:cNvSpPr txBox="1"/>
          <p:nvPr/>
        </p:nvSpPr>
        <p:spPr>
          <a:xfrm>
            <a:off x="748434" y="796279"/>
            <a:ext cx="10182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Arial Unicode MS"/>
                <a:cs typeface="Arial" panose="020B0604020202020204" pitchFamily="34" charset="0"/>
                <a:sym typeface="Asap SemiBold"/>
              </a:rPr>
              <a:t>Risk Exercise: Reducing Data Creep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0ADA3C-649E-506C-E3A7-4B1ECAE7D137}"/>
              </a:ext>
            </a:extLst>
          </p:cNvPr>
          <p:cNvSpPr txBox="1"/>
          <p:nvPr/>
        </p:nvSpPr>
        <p:spPr>
          <a:xfrm>
            <a:off x="67121" y="7853939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©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NSC Tech &amp;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VivoSecurity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531C058-943F-E131-3525-642FA7A0E279}"/>
              </a:ext>
            </a:extLst>
          </p:cNvPr>
          <p:cNvSpPr/>
          <p:nvPr/>
        </p:nvSpPr>
        <p:spPr>
          <a:xfrm>
            <a:off x="891435" y="4331197"/>
            <a:ext cx="3389085" cy="324009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Key Takeaway… </a:t>
            </a:r>
          </a:p>
          <a:p>
            <a:pPr algn="l"/>
            <a:r>
              <a:rPr lang="en-CA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🎯 </a:t>
            </a:r>
            <a:r>
              <a:rPr lang="en-CA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Know Your N</a:t>
            </a:r>
            <a:r>
              <a:rPr lang="en-CA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🎯</a:t>
            </a:r>
            <a:br>
              <a:rPr lang="en-CA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kumimoji="0" lang="en-CA" sz="240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i="1" kern="100" dirty="0">
                <a:solidFill>
                  <a:prstClr val="white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“You cannot breach IT, if you do not share IT”</a:t>
            </a:r>
            <a:endParaRPr kumimoji="0" lang="en-CA" sz="2400" b="0" i="1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</p:txBody>
      </p:sp>
      <p:pic>
        <p:nvPicPr>
          <p:cNvPr id="10" name="Picture 9" descr="3D code background">
            <a:extLst>
              <a:ext uri="{FF2B5EF4-FFF2-40B4-BE49-F238E27FC236}">
                <a16:creationId xmlns:a16="http://schemas.microsoft.com/office/drawing/2014/main" id="{B606F896-5FC1-A7F2-02C7-4F24FB305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36" y="1787883"/>
            <a:ext cx="3389085" cy="2963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851866-E194-EA44-126E-D8ADADBFE073}"/>
              </a:ext>
            </a:extLst>
          </p:cNvPr>
          <p:cNvSpPr txBox="1"/>
          <p:nvPr/>
        </p:nvSpPr>
        <p:spPr>
          <a:xfrm>
            <a:off x="4661354" y="1787883"/>
            <a:ext cx="933945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1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Spicy Monday Topics</a:t>
            </a:r>
          </a:p>
          <a:p>
            <a:pPr marL="0" marR="0" lvl="0" indent="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2400" b="1" kern="100" dirty="0">
              <a:solidFill>
                <a:prstClr val="black"/>
              </a:solidFill>
              <a:latin typeface="Arial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Data destruction – process, MSA, right to audit?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Why has not </a:t>
            </a: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one company known how much data shared with?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Principle of Least Privilege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Principle of Least Privilege for large, medium and small records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noProof="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IAM – creeping access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People turnover across and between companies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Local administrators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Lost laptops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kern="100" noProof="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Data Loss Prevention use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kern="1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People centric - number of records vs customer view</a:t>
            </a:r>
          </a:p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240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1014532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912E-DDEC-4142-8D06-86084161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8533" y="115743"/>
            <a:ext cx="8163518" cy="85305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Probability of Data Breach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D5AF3-8802-4847-BE67-E2CC9F6FDA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1091" y="1770893"/>
            <a:ext cx="7680960" cy="1100712"/>
          </a:xfrm>
        </p:spPr>
        <p:txBody>
          <a:bodyPr/>
          <a:lstStyle/>
          <a:p>
            <a:r>
              <a:rPr lang="en-US" sz="2400" dirty="0">
                <a:ea typeface="Cambria Math" panose="02040503050406030204" pitchFamily="18" charset="0"/>
              </a:rPr>
              <a:t>Probability of a Third-Party causing a large data breach is 3% or every 34 years across your 69 vendors. </a:t>
            </a:r>
          </a:p>
          <a:p>
            <a:r>
              <a:rPr lang="en-US" sz="2400" b="1" dirty="0">
                <a:ea typeface="Cambria Math" panose="02040503050406030204" pitchFamily="18" charset="0"/>
              </a:rPr>
              <a:t>As a public facing company this is significant exposure to your customers.</a:t>
            </a:r>
            <a:endParaRPr lang="ko-KR" alt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341790-B8AA-E0FE-687A-E681A0B09F23}"/>
              </a:ext>
            </a:extLst>
          </p:cNvPr>
          <p:cNvSpPr txBox="1"/>
          <p:nvPr/>
        </p:nvSpPr>
        <p:spPr>
          <a:xfrm>
            <a:off x="67121" y="7836011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©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NSC Tech &amp;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VivoSecurity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 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55E09126-F374-B80D-4AD7-D4BB9B8B34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271878" cy="8229600"/>
          </a:xfrm>
        </p:spPr>
      </p:sp>
      <p:pic>
        <p:nvPicPr>
          <p:cNvPr id="37" name="Picture 36" descr="A graph showing a vendor probabilities&#10;&#10;Description automatically generated">
            <a:extLst>
              <a:ext uri="{FF2B5EF4-FFF2-40B4-BE49-F238E27FC236}">
                <a16:creationId xmlns:a16="http://schemas.microsoft.com/office/drawing/2014/main" id="{B5D46C14-85D1-F7FD-78EE-06071DD2D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3" y="2788172"/>
            <a:ext cx="6489737" cy="366406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4659FA6-405B-4562-AEB0-41024FCC3890}"/>
              </a:ext>
            </a:extLst>
          </p:cNvPr>
          <p:cNvSpPr/>
          <p:nvPr/>
        </p:nvSpPr>
        <p:spPr>
          <a:xfrm>
            <a:off x="6707638" y="4088568"/>
            <a:ext cx="1036800" cy="103691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/>
            <a:endParaRPr lang="ko-KR" altLang="en-US" sz="216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5B5F056-B92A-4192-BAD0-9EC3E4803FBB}"/>
              </a:ext>
            </a:extLst>
          </p:cNvPr>
          <p:cNvSpPr/>
          <p:nvPr/>
        </p:nvSpPr>
        <p:spPr>
          <a:xfrm>
            <a:off x="7027111" y="5475279"/>
            <a:ext cx="1036800" cy="1036915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/>
            <a:endParaRPr lang="ko-KR" altLang="en-US" sz="216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BAA7BA-F19E-4C92-9922-8395ACD23552}"/>
              </a:ext>
            </a:extLst>
          </p:cNvPr>
          <p:cNvSpPr/>
          <p:nvPr/>
        </p:nvSpPr>
        <p:spPr>
          <a:xfrm>
            <a:off x="7454994" y="6870607"/>
            <a:ext cx="1036800" cy="1036915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/>
            <a:endParaRPr lang="ko-KR" altLang="en-US" sz="216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grpSp>
        <p:nvGrpSpPr>
          <p:cNvPr id="11" name="그룹 4">
            <a:extLst>
              <a:ext uri="{FF2B5EF4-FFF2-40B4-BE49-F238E27FC236}">
                <a16:creationId xmlns:a16="http://schemas.microsoft.com/office/drawing/2014/main" id="{C1C240C3-56DE-4FD0-9B6A-B2189961AA7F}"/>
              </a:ext>
            </a:extLst>
          </p:cNvPr>
          <p:cNvGrpSpPr/>
          <p:nvPr/>
        </p:nvGrpSpPr>
        <p:grpSpPr>
          <a:xfrm>
            <a:off x="8286868" y="5775802"/>
            <a:ext cx="6642211" cy="1066177"/>
            <a:chOff x="6441522" y="3635166"/>
            <a:chExt cx="3660359" cy="888480"/>
          </a:xfrm>
        </p:grpSpPr>
        <p:sp>
          <p:nvSpPr>
            <p:cNvPr id="12" name="Text Placeholder 10">
              <a:extLst>
                <a:ext uri="{FF2B5EF4-FFF2-40B4-BE49-F238E27FC236}">
                  <a16:creationId xmlns:a16="http://schemas.microsoft.com/office/drawing/2014/main" id="{02537BE2-1C8C-4647-8CCC-11A4B53A880E}"/>
                </a:ext>
              </a:extLst>
            </p:cNvPr>
            <p:cNvSpPr txBox="1">
              <a:spLocks/>
            </p:cNvSpPr>
            <p:nvPr/>
          </p:nvSpPr>
          <p:spPr>
            <a:xfrm>
              <a:off x="6441522" y="3912583"/>
              <a:ext cx="3660359" cy="61106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80">
                <a:lnSpc>
                  <a:spcPts val="1680"/>
                </a:lnSpc>
                <a:spcBef>
                  <a:spcPts val="1440"/>
                </a:spcBef>
              </a:pP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Arial Unicode MS"/>
                <a:cs typeface="Arial" panose="020B0604020202020204" pitchFamily="34" charset="0"/>
              </a:endParaRPr>
            </a:p>
          </p:txBody>
        </p:sp>
        <p:sp>
          <p:nvSpPr>
            <p:cNvPr id="13" name="Text Placeholder 13">
              <a:extLst>
                <a:ext uri="{FF2B5EF4-FFF2-40B4-BE49-F238E27FC236}">
                  <a16:creationId xmlns:a16="http://schemas.microsoft.com/office/drawing/2014/main" id="{A40FCA36-D703-40F9-8324-98C1A33D738B}"/>
                </a:ext>
              </a:extLst>
            </p:cNvPr>
            <p:cNvSpPr txBox="1">
              <a:spLocks/>
            </p:cNvSpPr>
            <p:nvPr/>
          </p:nvSpPr>
          <p:spPr>
            <a:xfrm>
              <a:off x="6441522" y="3635167"/>
              <a:ext cx="3655348" cy="286382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80"/>
              <a:r>
                <a:rPr lang="en-US" altLang="ko-KR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Cumulative Probability?</a:t>
              </a: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14" name="그룹 5">
            <a:extLst>
              <a:ext uri="{FF2B5EF4-FFF2-40B4-BE49-F238E27FC236}">
                <a16:creationId xmlns:a16="http://schemas.microsoft.com/office/drawing/2014/main" id="{D3607045-87A2-45CE-A04B-F6D97332DB01}"/>
              </a:ext>
            </a:extLst>
          </p:cNvPr>
          <p:cNvGrpSpPr/>
          <p:nvPr/>
        </p:nvGrpSpPr>
        <p:grpSpPr>
          <a:xfrm>
            <a:off x="8594026" y="7124448"/>
            <a:ext cx="6259044" cy="738712"/>
            <a:chOff x="6635592" y="5055539"/>
            <a:chExt cx="3990543" cy="615593"/>
          </a:xfrm>
        </p:grpSpPr>
        <p:sp>
          <p:nvSpPr>
            <p:cNvPr id="15" name="Text Placeholder 11">
              <a:extLst>
                <a:ext uri="{FF2B5EF4-FFF2-40B4-BE49-F238E27FC236}">
                  <a16:creationId xmlns:a16="http://schemas.microsoft.com/office/drawing/2014/main" id="{FA4324C0-A691-4033-A8B6-F4B9EDCEAA28}"/>
                </a:ext>
              </a:extLst>
            </p:cNvPr>
            <p:cNvSpPr txBox="1">
              <a:spLocks/>
            </p:cNvSpPr>
            <p:nvPr/>
          </p:nvSpPr>
          <p:spPr>
            <a:xfrm>
              <a:off x="6704152" y="5060069"/>
              <a:ext cx="3921983" cy="61106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80">
                <a:lnSpc>
                  <a:spcPts val="1680"/>
                </a:lnSpc>
                <a:spcBef>
                  <a:spcPts val="1440"/>
                </a:spcBef>
              </a:pPr>
              <a:endParaRPr lang="en-CA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Arial" panose="020B060402020202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Text Placeholder 14">
              <a:extLst>
                <a:ext uri="{FF2B5EF4-FFF2-40B4-BE49-F238E27FC236}">
                  <a16:creationId xmlns:a16="http://schemas.microsoft.com/office/drawing/2014/main" id="{B76D24AB-3098-4438-8136-620E2BBA85AC}"/>
                </a:ext>
              </a:extLst>
            </p:cNvPr>
            <p:cNvSpPr txBox="1">
              <a:spLocks/>
            </p:cNvSpPr>
            <p:nvPr/>
          </p:nvSpPr>
          <p:spPr>
            <a:xfrm>
              <a:off x="6635592" y="5055539"/>
              <a:ext cx="3655348" cy="286382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80"/>
              <a:r>
                <a:rPr lang="en-US" altLang="ko-KR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Customer Exposure View</a:t>
              </a:r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17" name="Freeform 18">
            <a:extLst>
              <a:ext uri="{FF2B5EF4-FFF2-40B4-BE49-F238E27FC236}">
                <a16:creationId xmlns:a16="http://schemas.microsoft.com/office/drawing/2014/main" id="{890664D3-6FA1-4ADE-941C-3F201FEAE129}"/>
              </a:ext>
            </a:extLst>
          </p:cNvPr>
          <p:cNvSpPr/>
          <p:nvPr/>
        </p:nvSpPr>
        <p:spPr>
          <a:xfrm>
            <a:off x="7274472" y="5768336"/>
            <a:ext cx="527009" cy="425335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 hangingPunct="1"/>
            <a:endParaRPr lang="ko-KR" altLang="en-US" sz="2160" kern="1200" dirty="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19" name="Oval 32">
            <a:extLst>
              <a:ext uri="{FF2B5EF4-FFF2-40B4-BE49-F238E27FC236}">
                <a16:creationId xmlns:a16="http://schemas.microsoft.com/office/drawing/2014/main" id="{3F286097-3405-46A3-9BA9-AEEE61A978BD}"/>
              </a:ext>
            </a:extLst>
          </p:cNvPr>
          <p:cNvSpPr/>
          <p:nvPr/>
        </p:nvSpPr>
        <p:spPr>
          <a:xfrm>
            <a:off x="7013141" y="4328589"/>
            <a:ext cx="468058" cy="563082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7280" hangingPunct="1"/>
            <a:endParaRPr lang="ko-KR" altLang="en-US" sz="2160" kern="120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27" name="Isosceles Triangle 5">
            <a:extLst>
              <a:ext uri="{FF2B5EF4-FFF2-40B4-BE49-F238E27FC236}">
                <a16:creationId xmlns:a16="http://schemas.microsoft.com/office/drawing/2014/main" id="{DE1901FD-7C2A-47D8-993E-98D0FE695CDD}"/>
              </a:ext>
            </a:extLst>
          </p:cNvPr>
          <p:cNvSpPr>
            <a:spLocks noChangeAspect="1"/>
          </p:cNvSpPr>
          <p:nvPr/>
        </p:nvSpPr>
        <p:spPr>
          <a:xfrm>
            <a:off x="7730425" y="7178382"/>
            <a:ext cx="485064" cy="484540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 hangingPunct="1"/>
            <a:endParaRPr lang="ko-KR" altLang="en-US" sz="2400" kern="1200" dirty="0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grpSp>
        <p:nvGrpSpPr>
          <p:cNvPr id="8" name="그룹 2">
            <a:extLst>
              <a:ext uri="{FF2B5EF4-FFF2-40B4-BE49-F238E27FC236}">
                <a16:creationId xmlns:a16="http://schemas.microsoft.com/office/drawing/2014/main" id="{98B029AE-5EB5-4D09-A1AA-0721EA92271B}"/>
              </a:ext>
            </a:extLst>
          </p:cNvPr>
          <p:cNvGrpSpPr/>
          <p:nvPr/>
        </p:nvGrpSpPr>
        <p:grpSpPr>
          <a:xfrm>
            <a:off x="7879908" y="4383839"/>
            <a:ext cx="7040078" cy="1066177"/>
            <a:chOff x="6188415" y="2478155"/>
            <a:chExt cx="4488503" cy="888480"/>
          </a:xfrm>
        </p:grpSpPr>
        <p:sp>
          <p:nvSpPr>
            <p:cNvPr id="9" name="Text Placeholder 9">
              <a:extLst>
                <a:ext uri="{FF2B5EF4-FFF2-40B4-BE49-F238E27FC236}">
                  <a16:creationId xmlns:a16="http://schemas.microsoft.com/office/drawing/2014/main" id="{7CAF828C-EA1B-4289-843E-97963FABD743}"/>
                </a:ext>
              </a:extLst>
            </p:cNvPr>
            <p:cNvSpPr txBox="1">
              <a:spLocks/>
            </p:cNvSpPr>
            <p:nvPr/>
          </p:nvSpPr>
          <p:spPr>
            <a:xfrm>
              <a:off x="6188415" y="2755572"/>
              <a:ext cx="4488503" cy="61106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80"/>
              <a:endPara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10" name="Text Placeholder 12">
              <a:extLst>
                <a:ext uri="{FF2B5EF4-FFF2-40B4-BE49-F238E27FC236}">
                  <a16:creationId xmlns:a16="http://schemas.microsoft.com/office/drawing/2014/main" id="{CEAB9D78-6143-4C77-9EEB-3C6C92327703}"/>
                </a:ext>
              </a:extLst>
            </p:cNvPr>
            <p:cNvSpPr txBox="1">
              <a:spLocks/>
            </p:cNvSpPr>
            <p:nvPr/>
          </p:nvSpPr>
          <p:spPr>
            <a:xfrm>
              <a:off x="6188417" y="2478156"/>
              <a:ext cx="3655348" cy="286382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97280"/>
              <a:r>
                <a:rPr lang="en-US" altLang="ko-KR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Empirical Regression Modeling </a:t>
              </a:r>
            </a:p>
            <a:p>
              <a:pPr defTabSz="1097280"/>
              <a:r>
                <a:rPr lang="en-US" altLang="ko-KR" sz="2400" b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Average is 0.07</a:t>
              </a:r>
              <a:endParaRPr lang="ko-KR" altLang="en-US" sz="2400" b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8142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71D8ED-99E0-DD42-48B0-2745F7AC6F77}"/>
              </a:ext>
            </a:extLst>
          </p:cNvPr>
          <p:cNvSpPr txBox="1"/>
          <p:nvPr/>
        </p:nvSpPr>
        <p:spPr>
          <a:xfrm>
            <a:off x="4518212" y="1752779"/>
            <a:ext cx="9897031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Objective: To practice quantitative methods for estimating the probability of a third-party data breach.</a:t>
            </a:r>
            <a:br>
              <a:rPr lang="en-CA" sz="22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CA" sz="2200" kern="1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tabLst>
                <a:tab pos="457200" algn="l"/>
              </a:tabLst>
            </a:pPr>
            <a:r>
              <a:rPr lang="en-CA" sz="2200" b="1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Interactive Vendor Probabilities (3 min) – </a:t>
            </a:r>
            <a:r>
              <a:rPr lang="en-CA" sz="22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Apply 0.07, break out into groups: 20, 100 and 500 vendors.  O</a:t>
            </a:r>
            <a:r>
              <a:rPr lang="en-CA" sz="2200" kern="1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 with the probability?  What does it mean?</a:t>
            </a:r>
            <a:endParaRPr lang="en-CA" sz="2200" kern="1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/>
            <a:r>
              <a:rPr lang="en-CA" sz="22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lvl="0">
              <a:tabLst>
                <a:tab pos="457200" algn="l"/>
              </a:tabLst>
            </a:pPr>
            <a:r>
              <a:rPr lang="en-CA" sz="2200" b="1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Group </a:t>
            </a:r>
            <a:r>
              <a:rPr lang="en-CA" sz="2200" b="1" kern="1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Shareback</a:t>
            </a:r>
            <a:r>
              <a:rPr lang="en-CA" sz="2200" b="1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(4 min) - </a:t>
            </a:r>
            <a:r>
              <a:rPr lang="en-CA" sz="22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Probabilities, context and impact.</a:t>
            </a:r>
          </a:p>
          <a:p>
            <a:pPr lvl="0">
              <a:tabLst>
                <a:tab pos="457200" algn="l"/>
              </a:tabLst>
            </a:pPr>
            <a:endParaRPr lang="en-CA" sz="2200" kern="10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tabLst>
                <a:tab pos="457200" algn="l"/>
              </a:tabLst>
            </a:pPr>
            <a:r>
              <a:rPr lang="en-CA" sz="2200" b="1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Customer view (2 min) - </a:t>
            </a:r>
            <a:r>
              <a:rPr lang="en-CA" sz="22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Define probability of third-party data breach risk and its impact.</a:t>
            </a:r>
            <a:r>
              <a:rPr lang="en-CA" sz="2200" kern="1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S</a:t>
            </a:r>
            <a:r>
              <a:rPr lang="en-CA" sz="22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imple calculation using pre-defined “0.07” from the customer view.</a:t>
            </a:r>
            <a:br>
              <a:rPr lang="en-CA" sz="22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CA" sz="2200" kern="10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tabLst>
                <a:tab pos="457200" algn="l"/>
              </a:tabLst>
            </a:pPr>
            <a:r>
              <a:rPr lang="en-CA" sz="2200" b="1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Interactive </a:t>
            </a:r>
            <a:r>
              <a:rPr lang="en-CA" sz="2200" b="1" kern="1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Customer </a:t>
            </a:r>
            <a:r>
              <a:rPr lang="en-CA" sz="2200" b="1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Exercise (3 min) - </a:t>
            </a:r>
            <a:r>
              <a:rPr lang="en-CA" sz="22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How many companies do you share data with?  How many companies share your data with other companies?</a:t>
            </a:r>
          </a:p>
          <a:p>
            <a:pPr lvl="0">
              <a:tabLst>
                <a:tab pos="457200" algn="l"/>
              </a:tabLst>
            </a:pPr>
            <a:endParaRPr lang="en-CA" sz="2200" kern="10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tabLst>
                <a:tab pos="457200" algn="l"/>
              </a:tabLst>
            </a:pPr>
            <a:r>
              <a:rPr lang="en-CA" sz="2200" b="1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Group </a:t>
            </a:r>
            <a:r>
              <a:rPr lang="en-CA" sz="2200" b="1" kern="100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Shareback</a:t>
            </a:r>
            <a:r>
              <a:rPr lang="en-CA" sz="2200" b="1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(2 min) - </a:t>
            </a:r>
            <a:r>
              <a:rPr lang="en-CA" sz="2200" kern="1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Probabilities and what that means.</a:t>
            </a:r>
            <a:endParaRPr lang="en-CA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A384D-4200-2650-C9D7-933296EBF7F5}"/>
              </a:ext>
            </a:extLst>
          </p:cNvPr>
          <p:cNvSpPr txBox="1"/>
          <p:nvPr/>
        </p:nvSpPr>
        <p:spPr>
          <a:xfrm>
            <a:off x="748434" y="796279"/>
            <a:ext cx="12435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kern="100" dirty="0">
                <a:solidFill>
                  <a:srgbClr val="0070C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Fast Pass: What is My Probability of 3P Data Breach?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E34D76-51FB-84F3-FD7C-E1510BA3C8E8}"/>
              </a:ext>
            </a:extLst>
          </p:cNvPr>
          <p:cNvSpPr/>
          <p:nvPr/>
        </p:nvSpPr>
        <p:spPr>
          <a:xfrm>
            <a:off x="824746" y="3514165"/>
            <a:ext cx="3550029" cy="432184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sap SemiBold"/>
              </a:rPr>
              <a:t>Key Takeaway…</a:t>
            </a: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💡 </a:t>
            </a:r>
            <a:r>
              <a:rPr lang="en-CA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Power</a:t>
            </a:r>
            <a:r>
              <a:rPr lang="en-CA" sz="2400" b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CA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 0.07 x N</a:t>
            </a: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  <a:p>
            <a:pPr marL="0" marR="0" lvl="0" indent="0" algn="ctr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2400" i="1" kern="100" dirty="0">
                <a:solidFill>
                  <a:prstClr val="white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“You cannot manage IT, if you do not know IT”</a:t>
            </a:r>
            <a:endParaRPr kumimoji="0" lang="en-CA" sz="2400" b="0" i="1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sap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FB96C4-4A63-DCEC-162B-A53FF65CCDE8}"/>
              </a:ext>
            </a:extLst>
          </p:cNvPr>
          <p:cNvSpPr txBox="1"/>
          <p:nvPr/>
        </p:nvSpPr>
        <p:spPr>
          <a:xfrm>
            <a:off x="67121" y="7836011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953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©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NSC Tech &amp;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VivoSecurity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A72F7"/>
                </a:solidFill>
                <a:effectLst/>
                <a:uLnTx/>
                <a:uFillTx/>
                <a:latin typeface="Asap SemiBold"/>
                <a:sym typeface="Asap SemiBold"/>
              </a:rPr>
              <a:t> </a:t>
            </a:r>
          </a:p>
        </p:txBody>
      </p:sp>
      <p:pic>
        <p:nvPicPr>
          <p:cNvPr id="8" name="Picture 7" descr="Downhill skier">
            <a:extLst>
              <a:ext uri="{FF2B5EF4-FFF2-40B4-BE49-F238E27FC236}">
                <a16:creationId xmlns:a16="http://schemas.microsoft.com/office/drawing/2014/main" id="{DF38C7A0-E583-10A8-CAF5-E30D70388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47" y="1844526"/>
            <a:ext cx="3550028" cy="22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0239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adrid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Contents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partan Bold"/>
        <a:ea typeface="Spartan Bold"/>
        <a:cs typeface="Spartan Bold"/>
      </a:majorFont>
      <a:minorFont>
        <a:latin typeface="Spartan Bold"/>
        <a:ea typeface="Spartan Bold"/>
        <a:cs typeface="Spartan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sap SemiBold"/>
            <a:ea typeface="Asap SemiBold"/>
            <a:cs typeface="Asap SemiBold"/>
            <a:sym typeface="Asap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E0FC299EBA9942B2940EBA390CD51B" ma:contentTypeVersion="18" ma:contentTypeDescription="Create a new document." ma:contentTypeScope="" ma:versionID="2ab13fa5ec09e2ae1fb369041f3ceeb3">
  <xsd:schema xmlns:xsd="http://www.w3.org/2001/XMLSchema" xmlns:xs="http://www.w3.org/2001/XMLSchema" xmlns:p="http://schemas.microsoft.com/office/2006/metadata/properties" xmlns:ns2="376611c3-402e-4ec7-b016-cf87d5303eed" xmlns:ns3="983b5b05-89fc-430c-924f-003853b6bf82" targetNamespace="http://schemas.microsoft.com/office/2006/metadata/properties" ma:root="true" ma:fieldsID="7d1c6e48d329db39a3dcc61148654be1" ns2:_="" ns3:_="">
    <xsd:import namespace="376611c3-402e-4ec7-b016-cf87d5303eed"/>
    <xsd:import namespace="983b5b05-89fc-430c-924f-003853b6bf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6611c3-402e-4ec7-b016-cf87d5303e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bdc0606b-8e5a-4aee-a68c-f4efcab0e83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Location" ma:index="23" nillable="true" ma:displayName="Location" ma:description="" ma:indexed="true" ma:internalName="MediaServiceLocation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3b5b05-89fc-430c-924f-003853b6bf8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6a86f918-dab8-4665-b9f6-d1e0a46c41bd}" ma:internalName="TaxCatchAll" ma:showField="CatchAllData" ma:web="983b5b05-89fc-430c-924f-003853b6bf8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83b5b05-89fc-430c-924f-003853b6bf82" xsi:nil="true"/>
    <lcf76f155ced4ddcb4097134ff3c332f xmlns="376611c3-402e-4ec7-b016-cf87d5303ee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C02D213-4F06-4EF8-B4F9-DB252EFB89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6611c3-402e-4ec7-b016-cf87d5303eed"/>
    <ds:schemaRef ds:uri="983b5b05-89fc-430c-924f-003853b6bf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42019F-8FA7-462C-903B-A20615AF1E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830E46-579E-4485-B9E1-5BA99AAED4D3}">
  <ds:schemaRefs>
    <ds:schemaRef ds:uri="http://purl.org/dc/dcmitype/"/>
    <ds:schemaRef ds:uri="http://purl.org/dc/terms/"/>
    <ds:schemaRef ds:uri="http://purl.org/dc/elements/1.1/"/>
    <ds:schemaRef ds:uri="e6fa26e8-7807-46c3-9e5c-9f5d6b61bc32"/>
    <ds:schemaRef ds:uri="http://schemas.microsoft.com/office/2006/documentManagement/types"/>
    <ds:schemaRef ds:uri="http://www.w3.org/XML/1998/namespace"/>
    <ds:schemaRef ds:uri="94ba11f4-2931-4fcd-a6e3-8f471cfc29c0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983b5b05-89fc-430c-924f-003853b6bf82"/>
    <ds:schemaRef ds:uri="376611c3-402e-4ec7-b016-cf87d5303ee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102393</TotalTime>
  <Words>1837</Words>
  <Application>Microsoft Macintosh PowerPoint</Application>
  <PresentationFormat>Custom</PresentationFormat>
  <Paragraphs>409</Paragraphs>
  <Slides>22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Arial</vt:lpstr>
      <vt:lpstr>Arial Black</vt:lpstr>
      <vt:lpstr>Asap SemiBold</vt:lpstr>
      <vt:lpstr>Calibri</vt:lpstr>
      <vt:lpstr>Corbel</vt:lpstr>
      <vt:lpstr>Helvetica Neue</vt:lpstr>
      <vt:lpstr>Montserrat</vt:lpstr>
      <vt:lpstr>Seaford Display</vt:lpstr>
      <vt:lpstr>System Font Regular</vt:lpstr>
      <vt:lpstr>Tenorite</vt:lpstr>
      <vt:lpstr>MadridVTI</vt:lpstr>
      <vt:lpstr>Contents Slide Master</vt:lpstr>
      <vt:lpstr>Office Theme</vt:lpstr>
      <vt:lpstr>PowerPoint Presentation</vt:lpstr>
      <vt:lpstr>PowerPoint Presentation</vt:lpstr>
      <vt:lpstr>PowerPoint Presentation</vt:lpstr>
      <vt:lpstr>Number of Vendors</vt:lpstr>
      <vt:lpstr>PowerPoint Presentation</vt:lpstr>
      <vt:lpstr>PowerPoint Presentation</vt:lpstr>
      <vt:lpstr>PowerPoint Presentation</vt:lpstr>
      <vt:lpstr>Probability of Data Breach</vt:lpstr>
      <vt:lpstr>PowerPoint Presentation</vt:lpstr>
      <vt:lpstr>PowerPoint Presentation</vt:lpstr>
      <vt:lpstr>Customer Data View</vt:lpstr>
      <vt:lpstr>PowerPoint Presentation</vt:lpstr>
      <vt:lpstr>PowerPoint Presentation</vt:lpstr>
      <vt:lpstr>No CISA or CISSP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Hughes, Jennifer</dc:creator>
  <cp:lastModifiedBy>Jeff Preston</cp:lastModifiedBy>
  <cp:revision>70</cp:revision>
  <dcterms:modified xsi:type="dcterms:W3CDTF">2025-02-26T04:12:47Z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0x0101002E2E7756C3890541B25F222B995FAFBC</vt:lpwstr>
  </property>
  <property fmtid="{D5CDD505-2E9C-101B-9397-08002B2CF9AE}" pid="3" name="Order">
    <vt:r8>2400</vt:r8>
  </property>
  <property fmtid="{D5CDD505-2E9C-101B-9397-08002B2CF9AE}" pid="4" name="MediaServiceImageTags">
    <vt:lpwstr/>
  </property>
  <property fmtid="{D5CDD505-2E9C-101B-9397-08002B2CF9AE}" pid="5" name="MSIP_Label_2bbab825-a111-45e4-86a1-18cee0005896_Enabled">
    <vt:lpwstr>true</vt:lpwstr>
  </property>
  <property fmtid="{D5CDD505-2E9C-101B-9397-08002B2CF9AE}" pid="6" name="MSIP_Label_2bbab825-a111-45e4-86a1-18cee0005896_SetDate">
    <vt:lpwstr>2023-07-25T17:42:58Z</vt:lpwstr>
  </property>
  <property fmtid="{D5CDD505-2E9C-101B-9397-08002B2CF9AE}" pid="7" name="MSIP_Label_2bbab825-a111-45e4-86a1-18cee0005896_Method">
    <vt:lpwstr>Standard</vt:lpwstr>
  </property>
  <property fmtid="{D5CDD505-2E9C-101B-9397-08002B2CF9AE}" pid="8" name="MSIP_Label_2bbab825-a111-45e4-86a1-18cee0005896_Name">
    <vt:lpwstr>2bbab825-a111-45e4-86a1-18cee0005896</vt:lpwstr>
  </property>
  <property fmtid="{D5CDD505-2E9C-101B-9397-08002B2CF9AE}" pid="9" name="MSIP_Label_2bbab825-a111-45e4-86a1-18cee0005896_SiteId">
    <vt:lpwstr>2567d566-604c-408a-8a60-55d0dc9d9d6b</vt:lpwstr>
  </property>
  <property fmtid="{D5CDD505-2E9C-101B-9397-08002B2CF9AE}" pid="10" name="MSIP_Label_2bbab825-a111-45e4-86a1-18cee0005896_ActionId">
    <vt:lpwstr>2381e437-22f4-4797-86ef-41f4de2eafac</vt:lpwstr>
  </property>
  <property fmtid="{D5CDD505-2E9C-101B-9397-08002B2CF9AE}" pid="11" name="MSIP_Label_2bbab825-a111-45e4-86a1-18cee0005896_ContentBits">
    <vt:lpwstr>2</vt:lpwstr>
  </property>
  <property fmtid="{D5CDD505-2E9C-101B-9397-08002B2CF9AE}" pid="12" name="ClassificationContentMarkingFooterLocations">
    <vt:lpwstr>White:3</vt:lpwstr>
  </property>
  <property fmtid="{D5CDD505-2E9C-101B-9397-08002B2CF9AE}" pid="13" name="ClassificationContentMarkingFooterText">
    <vt:lpwstr>Information Classification: General</vt:lpwstr>
  </property>
</Properties>
</file>